
<file path=[Content_Types].xml><?xml version="1.0" encoding="utf-8"?>
<Types xmlns="http://schemas.openxmlformats.org/package/2006/content-types">
  <Default Extension="png" ContentType="image/png"/>
  <Default Extension="jpg&amp;ehk=Uw2NwD3UDFds6tejnuoWVA&amp;r=0&amp;pid=OfficeInsert" ContentType="image/jpeg"/>
  <Default Extension="jpeg" ContentType="image/jpeg"/>
  <Default Extension="jpg&amp;ehk=j9ezEmLVVXX2BG5V5NasgA&amp;r=0&amp;pid=OfficeInsert" ContentType="image/jpeg"/>
  <Default Extension="jpg&amp;ehk="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9"/>
  </p:notesMasterIdLst>
  <p:handoutMasterIdLst>
    <p:handoutMasterId r:id="rId30"/>
  </p:handoutMasterIdLst>
  <p:sldIdLst>
    <p:sldId id="256" r:id="rId2"/>
    <p:sldId id="454" r:id="rId3"/>
    <p:sldId id="455" r:id="rId4"/>
    <p:sldId id="502" r:id="rId5"/>
    <p:sldId id="444" r:id="rId6"/>
    <p:sldId id="457" r:id="rId7"/>
    <p:sldId id="458" r:id="rId8"/>
    <p:sldId id="500" r:id="rId9"/>
    <p:sldId id="501" r:id="rId10"/>
    <p:sldId id="465" r:id="rId11"/>
    <p:sldId id="505" r:id="rId12"/>
    <p:sldId id="503" r:id="rId13"/>
    <p:sldId id="504" r:id="rId14"/>
    <p:sldId id="494" r:id="rId15"/>
    <p:sldId id="499" r:id="rId16"/>
    <p:sldId id="461" r:id="rId17"/>
    <p:sldId id="462" r:id="rId18"/>
    <p:sldId id="464" r:id="rId19"/>
    <p:sldId id="510" r:id="rId20"/>
    <p:sldId id="511" r:id="rId21"/>
    <p:sldId id="512" r:id="rId22"/>
    <p:sldId id="513" r:id="rId23"/>
    <p:sldId id="515" r:id="rId24"/>
    <p:sldId id="516" r:id="rId25"/>
    <p:sldId id="507" r:id="rId26"/>
    <p:sldId id="508" r:id="rId27"/>
    <p:sldId id="509" r:id="rId28"/>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71" autoAdjust="0"/>
    <p:restoredTop sz="86370" autoAdjust="0"/>
  </p:normalViewPr>
  <p:slideViewPr>
    <p:cSldViewPr>
      <p:cViewPr varScale="1">
        <p:scale>
          <a:sx n="65" d="100"/>
          <a:sy n="65" d="100"/>
        </p:scale>
        <p:origin x="235" y="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38E3837F-7B40-4B98-90A9-C161BB7B8FD2}" type="datetimeFigureOut">
              <a:rPr lang="en-US" smtClean="0"/>
              <a:t>3/22/2018</a:t>
            </a:fld>
            <a:endParaRPr lang="en-US"/>
          </a:p>
        </p:txBody>
      </p:sp>
      <p:sp>
        <p:nvSpPr>
          <p:cNvPr id="4" name="Footer Placeholder 3"/>
          <p:cNvSpPr>
            <a:spLocks noGrp="1"/>
          </p:cNvSpPr>
          <p:nvPr>
            <p:ph type="ftr" sz="quarter" idx="2"/>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777192"/>
            <a:ext cx="3013763" cy="462042"/>
          </a:xfrm>
          <a:prstGeom prst="rect">
            <a:avLst/>
          </a:prstGeom>
        </p:spPr>
        <p:txBody>
          <a:bodyPr vert="horz" lIns="92546" tIns="46273" rIns="92546" bIns="46273" rtlCol="0" anchor="b"/>
          <a:lstStyle>
            <a:lvl1pPr algn="r">
              <a:defRPr sz="1200"/>
            </a:lvl1pPr>
          </a:lstStyle>
          <a:p>
            <a:fld id="{6E81D9D3-C08A-410E-9479-D614C918880A}" type="slidenum">
              <a:rPr lang="en-US" smtClean="0"/>
              <a:t>‹#›</a:t>
            </a:fld>
            <a:endParaRPr lang="en-US"/>
          </a:p>
        </p:txBody>
      </p:sp>
    </p:spTree>
    <p:extLst>
      <p:ext uri="{BB962C8B-B14F-4D97-AF65-F5344CB8AC3E}">
        <p14:creationId xmlns:p14="http://schemas.microsoft.com/office/powerpoint/2010/main" val="4130886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C40E5A84-7D87-452D-8FE3-23F521AC3943}" type="datetimeFigureOut">
              <a:rPr lang="en-US" smtClean="0"/>
              <a:t>3/21/2018</a:t>
            </a:fld>
            <a:endParaRPr lang="en-US"/>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9EC3DDEA-0647-42E3-B21A-D8FF77E39598}" type="slidenum">
              <a:rPr lang="en-US" smtClean="0"/>
              <a:t>‹#›</a:t>
            </a:fld>
            <a:endParaRPr lang="en-US"/>
          </a:p>
        </p:txBody>
      </p:sp>
    </p:spTree>
    <p:extLst>
      <p:ext uri="{BB962C8B-B14F-4D97-AF65-F5344CB8AC3E}">
        <p14:creationId xmlns:p14="http://schemas.microsoft.com/office/powerpoint/2010/main" val="370245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C3DDEA-0647-42E3-B21A-D8FF77E39598}" type="slidenum">
              <a:rPr lang="en-US" smtClean="0"/>
              <a:t>9</a:t>
            </a:fld>
            <a:endParaRPr lang="en-US"/>
          </a:p>
        </p:txBody>
      </p:sp>
    </p:spTree>
    <p:extLst>
      <p:ext uri="{BB962C8B-B14F-4D97-AF65-F5344CB8AC3E}">
        <p14:creationId xmlns:p14="http://schemas.microsoft.com/office/powerpoint/2010/main" val="1488173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E5AD7C-6089-45DD-A2F2-624F0AA29B1E}"/>
              </a:ext>
            </a:extLst>
          </p:cNvPr>
          <p:cNvSpPr>
            <a:spLocks noGrp="1" noChangeArrowheads="1"/>
          </p:cNvSpPr>
          <p:nvPr>
            <p:ph type="sldNum" sz="quarter" idx="5"/>
          </p:nvPr>
        </p:nvSpPr>
        <p:spPr>
          <a:ln/>
        </p:spPr>
        <p:txBody>
          <a:bodyPr/>
          <a:lstStyle/>
          <a:p>
            <a:fld id="{AAC6A2B2-1651-4AAA-AA19-A62D2B3A3191}" type="slidenum">
              <a:rPr lang="en-US" altLang="en-US"/>
              <a:pPr/>
              <a:t>15</a:t>
            </a:fld>
            <a:endParaRPr lang="en-US" altLang="en-US"/>
          </a:p>
        </p:txBody>
      </p:sp>
      <p:sp>
        <p:nvSpPr>
          <p:cNvPr id="310274" name="Rectangle 2">
            <a:extLst>
              <a:ext uri="{FF2B5EF4-FFF2-40B4-BE49-F238E27FC236}">
                <a16:creationId xmlns:a16="http://schemas.microsoft.com/office/drawing/2014/main" id="{4C5A0966-BC33-4917-A015-BDDD109F9C55}"/>
              </a:ext>
            </a:extLst>
          </p:cNvPr>
          <p:cNvSpPr>
            <a:spLocks noRot="1" noChangeArrowheads="1" noTextEdit="1"/>
          </p:cNvSpPr>
          <p:nvPr>
            <p:ph type="sldImg"/>
          </p:nvPr>
        </p:nvSpPr>
        <p:spPr>
          <a:ln/>
        </p:spPr>
      </p:sp>
      <p:sp>
        <p:nvSpPr>
          <p:cNvPr id="310275" name="Rectangle 3">
            <a:extLst>
              <a:ext uri="{FF2B5EF4-FFF2-40B4-BE49-F238E27FC236}">
                <a16:creationId xmlns:a16="http://schemas.microsoft.com/office/drawing/2014/main" id="{DC9069D6-9EF1-4985-96AC-47307910D95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701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21</a:t>
            </a:fld>
            <a:endParaRPr lang="en-US"/>
          </a:p>
        </p:txBody>
      </p:sp>
    </p:spTree>
    <p:extLst>
      <p:ext uri="{BB962C8B-B14F-4D97-AF65-F5344CB8AC3E}">
        <p14:creationId xmlns:p14="http://schemas.microsoft.com/office/powerpoint/2010/main" val="323027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8875" y="696913"/>
            <a:ext cx="4541838" cy="3408362"/>
          </a:xfrm>
          <a:ln/>
        </p:spPr>
      </p:sp>
      <p:sp>
        <p:nvSpPr>
          <p:cNvPr id="27651" name="Rectangle 3"/>
          <p:cNvSpPr>
            <a:spLocks noGrp="1" noChangeArrowheads="1"/>
          </p:cNvSpPr>
          <p:nvPr>
            <p:ph type="body" idx="1"/>
          </p:nvPr>
        </p:nvSpPr>
        <p:spPr>
          <a:xfrm>
            <a:off x="757860" y="4128789"/>
            <a:ext cx="5537959" cy="432681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3" tIns="45183" rIns="90363" bIns="45183"/>
          <a:lstStyle/>
          <a:p>
            <a:r>
              <a:rPr lang="en-US"/>
              <a:t>Which are membership requests, submits, develops and maintains To help achieve the objectives of Reusability, interoperability and portability</a:t>
            </a:r>
          </a:p>
          <a:p>
            <a:r>
              <a:rPr lang="en-GB"/>
              <a:t>These standards are requested, submitted, adopted and maintained by the membership.</a:t>
            </a:r>
          </a:p>
          <a:p>
            <a:endParaRPr lang="en-US"/>
          </a:p>
        </p:txBody>
      </p:sp>
    </p:spTree>
    <p:extLst>
      <p:ext uri="{BB962C8B-B14F-4D97-AF65-F5344CB8AC3E}">
        <p14:creationId xmlns:p14="http://schemas.microsoft.com/office/powerpoint/2010/main" val="328006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29700" name="Slide Number Placeholder 3"/>
          <p:cNvSpPr txBox="1">
            <a:spLocks noGrp="1"/>
          </p:cNvSpPr>
          <p:nvPr/>
        </p:nvSpPr>
        <p:spPr bwMode="auto">
          <a:xfrm>
            <a:off x="3884028" y="8685071"/>
            <a:ext cx="2972421" cy="4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48" tIns="45875" rIns="91748" bIns="45875" anchor="b"/>
          <a:lstStyle>
            <a:lvl1pPr defTabSz="931863" eaLnBrk="0" hangingPunct="0">
              <a:defRPr b="1">
                <a:solidFill>
                  <a:schemeClr val="tx1"/>
                </a:solidFill>
                <a:latin typeface="Verdana" pitchFamily="-111" charset="0"/>
                <a:ea typeface="ＭＳ Ｐゴシック" pitchFamily="-111" charset="-128"/>
              </a:defRPr>
            </a:lvl1pPr>
            <a:lvl2pPr marL="742950" indent="-285750" defTabSz="931863" eaLnBrk="0" hangingPunct="0">
              <a:defRPr b="1">
                <a:solidFill>
                  <a:schemeClr val="tx1"/>
                </a:solidFill>
                <a:latin typeface="Verdana" pitchFamily="-111" charset="0"/>
                <a:ea typeface="ＭＳ Ｐゴシック" pitchFamily="-111" charset="-128"/>
              </a:defRPr>
            </a:lvl2pPr>
            <a:lvl3pPr marL="1143000" indent="-228600" defTabSz="931863" eaLnBrk="0" hangingPunct="0">
              <a:defRPr b="1">
                <a:solidFill>
                  <a:schemeClr val="tx1"/>
                </a:solidFill>
                <a:latin typeface="Verdana" pitchFamily="-111" charset="0"/>
                <a:ea typeface="ＭＳ Ｐゴシック" pitchFamily="-111" charset="-128"/>
              </a:defRPr>
            </a:lvl3pPr>
            <a:lvl4pPr marL="1600200" indent="-228600" defTabSz="931863" eaLnBrk="0" hangingPunct="0">
              <a:defRPr b="1">
                <a:solidFill>
                  <a:schemeClr val="tx1"/>
                </a:solidFill>
                <a:latin typeface="Verdana" pitchFamily="-111" charset="0"/>
                <a:ea typeface="ＭＳ Ｐゴシック" pitchFamily="-111" charset="-128"/>
              </a:defRPr>
            </a:lvl4pPr>
            <a:lvl5pPr marL="2057400" indent="-228600" defTabSz="931863" eaLnBrk="0" hangingPunct="0">
              <a:defRPr b="1">
                <a:solidFill>
                  <a:schemeClr val="tx1"/>
                </a:solidFill>
                <a:latin typeface="Verdana" pitchFamily="-111" charset="0"/>
                <a:ea typeface="ＭＳ Ｐゴシック" pitchFamily="-111" charset="-128"/>
              </a:defRPr>
            </a:lvl5pPr>
            <a:lvl6pPr marL="25146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defTabSz="931863"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r" eaLnBrk="1" hangingPunct="1"/>
            <a:fld id="{CB4186C9-D5E5-430E-8169-07968159B80F}" type="slidenum">
              <a:rPr lang="en-US" sz="1200" b="0">
                <a:latin typeface="Calibri" pitchFamily="-111" charset="0"/>
                <a:cs typeface="Arial" charset="0"/>
              </a:rPr>
              <a:pPr algn="r" eaLnBrk="1" hangingPunct="1"/>
              <a:t>26</a:t>
            </a:fld>
            <a:endParaRPr lang="en-US" sz="1200" b="0">
              <a:latin typeface="Calibri" pitchFamily="-111" charset="0"/>
              <a:cs typeface="Arial" charset="0"/>
            </a:endParaRPr>
          </a:p>
        </p:txBody>
      </p:sp>
    </p:spTree>
    <p:extLst>
      <p:ext uri="{BB962C8B-B14F-4D97-AF65-F5344CB8AC3E}">
        <p14:creationId xmlns:p14="http://schemas.microsoft.com/office/powerpoint/2010/main" val="42127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r>
              <a:rPr lang="en-US" dirty="0"/>
              <a:t>5/2018</a:t>
            </a:r>
          </a:p>
        </p:txBody>
      </p:sp>
      <p:sp>
        <p:nvSpPr>
          <p:cNvPr id="23" name="Slide Number Placeholder 22"/>
          <p:cNvSpPr>
            <a:spLocks noGrp="1"/>
          </p:cNvSpPr>
          <p:nvPr>
            <p:ph type="sldNum" sz="quarter" idx="11"/>
          </p:nvPr>
        </p:nvSpPr>
        <p:spPr/>
        <p:txBody>
          <a:bodyPr/>
          <a:lstStyle/>
          <a:p>
            <a:fld id="{987D7693-E132-40A2-A808-4CF056E677D9}" type="slidenum">
              <a:rPr lang="en-US" smtClean="0"/>
              <a:t>‹#›</a:t>
            </a:fld>
            <a:endParaRPr lang="en-US" dirty="0"/>
          </a:p>
        </p:txBody>
      </p:sp>
      <p:sp>
        <p:nvSpPr>
          <p:cNvPr id="24" name="Footer Placeholder 23"/>
          <p:cNvSpPr>
            <a:spLocks noGrp="1"/>
          </p:cNvSpPr>
          <p:nvPr>
            <p:ph type="ftr" sz="quarter" idx="12"/>
          </p:nvPr>
        </p:nvSpPr>
        <p:spPr/>
        <p:txBody>
          <a:bodyPr/>
          <a:lstStyle/>
          <a:p>
            <a:r>
              <a:rPr lang="en-US" dirty="0"/>
              <a:t>Copyright (c) 2012-2018 Model Driven Solutions, Inc. as Model Driven Solutions</a:t>
            </a: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5/2018</a:t>
            </a:r>
          </a:p>
        </p:txBody>
      </p:sp>
      <p:sp>
        <p:nvSpPr>
          <p:cNvPr id="5" name="Footer Placeholder 4"/>
          <p:cNvSpPr>
            <a:spLocks noGrp="1"/>
          </p:cNvSpPr>
          <p:nvPr>
            <p:ph type="ftr" sz="quarter" idx="11"/>
          </p:nvPr>
        </p:nvSpPr>
        <p:spPr/>
        <p:txBody>
          <a:bodyPr/>
          <a:lstStyle/>
          <a:p>
            <a:r>
              <a:rPr lang="en-US" dirty="0"/>
              <a:t>Copyright (c) 2012-2018 Model Driven Solutions, Inc. as Model Driven Solutions</a:t>
            </a:r>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a:t>5/2018</a:t>
            </a:r>
          </a:p>
        </p:txBody>
      </p:sp>
      <p:sp>
        <p:nvSpPr>
          <p:cNvPr id="5" name="Footer Placeholder 4"/>
          <p:cNvSpPr>
            <a:spLocks noGrp="1"/>
          </p:cNvSpPr>
          <p:nvPr>
            <p:ph type="ftr" sz="quarter" idx="11"/>
          </p:nvPr>
        </p:nvSpPr>
        <p:spPr/>
        <p:txBody>
          <a:bodyPr/>
          <a:lstStyle/>
          <a:p>
            <a:r>
              <a:rPr lang="en-US" dirty="0"/>
              <a:t>Copyright (c) 2012-2018 Model Driven Solutions, Inc. as Model Driven Solutions</a:t>
            </a:r>
          </a:p>
        </p:txBody>
      </p:sp>
      <p:sp>
        <p:nvSpPr>
          <p:cNvPr id="6" name="Slide Number Placeholder 5"/>
          <p:cNvSpPr>
            <a:spLocks noGrp="1"/>
          </p:cNvSpPr>
          <p:nvPr>
            <p:ph type="sldNum" sz="quarter" idx="12"/>
          </p:nvPr>
        </p:nvSpPr>
        <p:spPr/>
        <p:txBody>
          <a:bodyPr/>
          <a:lstStyle/>
          <a:p>
            <a:fld id="{987D7693-E132-40A2-A808-4CF056E677D9}"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tx1"/>
                </a:solidFill>
                <a:latin typeface="Century Gothic"/>
                <a:cs typeface="Century Gothic"/>
              </a:defRPr>
            </a:lvl1pPr>
          </a:lstStyle>
          <a:p>
            <a:r>
              <a:rPr lang="en-US" dirty="0"/>
              <a:t>Click to edit Master title style</a:t>
            </a:r>
          </a:p>
        </p:txBody>
      </p:sp>
      <p:sp>
        <p:nvSpPr>
          <p:cNvPr id="10" name="Slide Number Placeholder 3"/>
          <p:cNvSpPr txBox="1">
            <a:spLocks/>
          </p:cNvSpPr>
          <p:nvPr userDrawn="1"/>
        </p:nvSpPr>
        <p:spPr>
          <a:xfrm>
            <a:off x="4379806" y="6396293"/>
            <a:ext cx="496994"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a:solidFill>
                  <a:srgbClr val="F2F2F2"/>
                </a:solidFill>
                <a:latin typeface="Century Gothic"/>
                <a:cs typeface="Century Gothic"/>
              </a:rPr>
              <a:t>#</a:t>
            </a:r>
            <a:r>
              <a:rPr lang="en-US" sz="1000" dirty="0" err="1">
                <a:solidFill>
                  <a:srgbClr val="F2F2F2"/>
                </a:solidFill>
                <a:latin typeface="Century Gothic"/>
                <a:cs typeface="Century Gothic"/>
              </a:rPr>
              <a:t>ThreatRisk</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83054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p:cNvSpPr>
            <a:spLocks noGrp="1"/>
          </p:cNvSpPr>
          <p:nvPr>
            <p:ph type="dt" sz="half" idx="14"/>
          </p:nvPr>
        </p:nvSpPr>
        <p:spPr/>
        <p:txBody>
          <a:bodyPr/>
          <a:lstStyle/>
          <a:p>
            <a:r>
              <a:rPr lang="en-US" dirty="0"/>
              <a:t>5/2018</a:t>
            </a:r>
          </a:p>
        </p:txBody>
      </p:sp>
      <p:sp>
        <p:nvSpPr>
          <p:cNvPr id="19" name="Slide Number Placeholder 18"/>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r>
              <a:rPr lang="en-US" dirty="0"/>
              <a:t>Copyright (c) 2012-2018 Model Driven Solutions, Inc. as Model Driven Solutions</a:t>
            </a:r>
          </a:p>
        </p:txBody>
      </p:sp>
      <p:sp>
        <p:nvSpPr>
          <p:cNvPr id="8" name="Title 7"/>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Date Placeholder 15"/>
          <p:cNvSpPr>
            <a:spLocks noGrp="1"/>
          </p:cNvSpPr>
          <p:nvPr>
            <p:ph type="dt" sz="half" idx="10"/>
          </p:nvPr>
        </p:nvSpPr>
        <p:spPr/>
        <p:txBody>
          <a:bodyPr/>
          <a:lstStyle/>
          <a:p>
            <a:r>
              <a:rPr lang="en-US" dirty="0"/>
              <a:t>5/2018</a:t>
            </a:r>
          </a:p>
        </p:txBody>
      </p:sp>
      <p:sp>
        <p:nvSpPr>
          <p:cNvPr id="20" name="Slide Number Placeholder 19"/>
          <p:cNvSpPr>
            <a:spLocks noGrp="1"/>
          </p:cNvSpPr>
          <p:nvPr>
            <p:ph type="sldNum" sz="quarter" idx="11"/>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2"/>
          </p:nvPr>
        </p:nvSpPr>
        <p:spPr/>
        <p:txBody>
          <a:bodyPr/>
          <a:lstStyle/>
          <a:p>
            <a:r>
              <a:rPr lang="en-US" dirty="0"/>
              <a:t>Copyright (c) 2012-2018--2018 Model Driven Solutions, Inc. as Model Driven Solutions</a:t>
            </a: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26"/>
          <p:cNvSpPr>
            <a:spLocks noGrp="1"/>
          </p:cNvSpPr>
          <p:nvPr>
            <p:ph type="title"/>
          </p:nvPr>
        </p:nvSpPr>
        <p:spPr/>
        <p:txBody>
          <a:bodyPr/>
          <a:lstStyle/>
          <a:p>
            <a:r>
              <a:rPr lang="en-US"/>
              <a:t>Click to edit Master title style</a:t>
            </a:r>
            <a:endParaRPr lang="en-US" dirty="0"/>
          </a:p>
        </p:txBody>
      </p:sp>
      <p:sp>
        <p:nvSpPr>
          <p:cNvPr id="20" name="Date Placeholder 19"/>
          <p:cNvSpPr>
            <a:spLocks noGrp="1"/>
          </p:cNvSpPr>
          <p:nvPr>
            <p:ph type="dt" sz="half" idx="15"/>
          </p:nvPr>
        </p:nvSpPr>
        <p:spPr/>
        <p:txBody>
          <a:bodyPr/>
          <a:lstStyle/>
          <a:p>
            <a:r>
              <a:rPr lang="en-US" dirty="0"/>
              <a:t>5/2018</a:t>
            </a:r>
          </a:p>
        </p:txBody>
      </p:sp>
      <p:sp>
        <p:nvSpPr>
          <p:cNvPr id="25" name="Slide Number Placeholder 24"/>
          <p:cNvSpPr>
            <a:spLocks noGrp="1"/>
          </p:cNvSpPr>
          <p:nvPr>
            <p:ph type="sldNum" sz="quarter" idx="16"/>
          </p:nvPr>
        </p:nvSpPr>
        <p:spPr/>
        <p:txBody>
          <a:bodyPr/>
          <a:lstStyle/>
          <a:p>
            <a:fld id="{987D7693-E132-40A2-A808-4CF056E677D9}" type="slidenum">
              <a:rPr lang="en-US" smtClean="0"/>
              <a:t>‹#›</a:t>
            </a:fld>
            <a:endParaRPr lang="en-US" dirty="0"/>
          </a:p>
        </p:txBody>
      </p:sp>
      <p:sp>
        <p:nvSpPr>
          <p:cNvPr id="26" name="Footer Placeholder 25"/>
          <p:cNvSpPr>
            <a:spLocks noGrp="1"/>
          </p:cNvSpPr>
          <p:nvPr>
            <p:ph type="ftr" sz="quarter" idx="17"/>
          </p:nvPr>
        </p:nvSpPr>
        <p:spPr/>
        <p:txBody>
          <a:bodyPr/>
          <a:lstStyle/>
          <a:p>
            <a:r>
              <a:rPr lang="en-US" dirty="0"/>
              <a:t>Copyright (c) 2012-2018 Model Driven Solutions, Inc. as Model Driven Solutions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itle 29"/>
          <p:cNvSpPr>
            <a:spLocks noGrp="1"/>
          </p:cNvSpPr>
          <p:nvPr>
            <p:ph type="title"/>
          </p:nvPr>
        </p:nvSpPr>
        <p:spPr/>
        <p:txBody>
          <a:bodyPr/>
          <a:lstStyle/>
          <a:p>
            <a:r>
              <a:rPr lang="en-US"/>
              <a:t>Click to edit Master title style</a:t>
            </a:r>
          </a:p>
        </p:txBody>
      </p:sp>
      <p:sp>
        <p:nvSpPr>
          <p:cNvPr id="20" name="Date Placeholder 19"/>
          <p:cNvSpPr>
            <a:spLocks noGrp="1"/>
          </p:cNvSpPr>
          <p:nvPr>
            <p:ph type="dt" sz="half" idx="16"/>
          </p:nvPr>
        </p:nvSpPr>
        <p:spPr/>
        <p:txBody>
          <a:bodyPr/>
          <a:lstStyle/>
          <a:p>
            <a:r>
              <a:rPr lang="en-US" dirty="0"/>
              <a:t>5/2018</a:t>
            </a:r>
          </a:p>
        </p:txBody>
      </p:sp>
      <p:sp>
        <p:nvSpPr>
          <p:cNvPr id="24" name="Slide Number Placeholder 23"/>
          <p:cNvSpPr>
            <a:spLocks noGrp="1"/>
          </p:cNvSpPr>
          <p:nvPr>
            <p:ph type="sldNum" sz="quarter" idx="17"/>
          </p:nvPr>
        </p:nvSpPr>
        <p:spPr/>
        <p:txBody>
          <a:bodyPr/>
          <a:lstStyle/>
          <a:p>
            <a:fld id="{987D7693-E132-40A2-A808-4CF056E677D9}" type="slidenum">
              <a:rPr lang="en-US" smtClean="0"/>
              <a:t>‹#›</a:t>
            </a:fld>
            <a:endParaRPr lang="en-US" dirty="0"/>
          </a:p>
        </p:txBody>
      </p:sp>
      <p:sp>
        <p:nvSpPr>
          <p:cNvPr id="29" name="Footer Placeholder 28"/>
          <p:cNvSpPr>
            <a:spLocks noGrp="1"/>
          </p:cNvSpPr>
          <p:nvPr>
            <p:ph type="ftr" sz="quarter" idx="18"/>
          </p:nvPr>
        </p:nvSpPr>
        <p:spPr/>
        <p:txBody>
          <a:bodyPr/>
          <a:lstStyle/>
          <a:p>
            <a:r>
              <a:rPr lang="en-US" dirty="0"/>
              <a:t>Copyright (c) 2012-2018 Model Driven Solutions, Inc. as Model Driven Solutions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r>
              <a:rPr lang="en-US" dirty="0"/>
              <a:t>5/2018</a:t>
            </a:r>
          </a:p>
        </p:txBody>
      </p:sp>
      <p:sp>
        <p:nvSpPr>
          <p:cNvPr id="14" name="Slide Number Placeholder 13"/>
          <p:cNvSpPr>
            <a:spLocks noGrp="1"/>
          </p:cNvSpPr>
          <p:nvPr>
            <p:ph type="sldNum" sz="quarter" idx="11"/>
          </p:nvPr>
        </p:nvSpPr>
        <p:spPr/>
        <p:txBody>
          <a:bodyPr/>
          <a:lstStyle/>
          <a:p>
            <a:fld id="{987D7693-E132-40A2-A808-4CF056E677D9}" type="slidenum">
              <a:rPr lang="en-US" smtClean="0"/>
              <a:t>‹#›</a:t>
            </a:fld>
            <a:endParaRPr lang="en-US" dirty="0"/>
          </a:p>
        </p:txBody>
      </p:sp>
      <p:sp>
        <p:nvSpPr>
          <p:cNvPr id="18" name="Footer Placeholder 17"/>
          <p:cNvSpPr>
            <a:spLocks noGrp="1"/>
          </p:cNvSpPr>
          <p:nvPr>
            <p:ph type="ftr" sz="quarter" idx="12"/>
          </p:nvPr>
        </p:nvSpPr>
        <p:spPr/>
        <p:txBody>
          <a:bodyPr/>
          <a:lstStyle/>
          <a:p>
            <a:r>
              <a:rPr lang="en-US" dirty="0"/>
              <a:t>Copyright (c) 2012-2018 Model Driven Solutions, Inc. as Model Driven Solutions</a:t>
            </a:r>
          </a:p>
        </p:txBody>
      </p:sp>
      <p:sp>
        <p:nvSpPr>
          <p:cNvPr id="15" name="Title 14"/>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r>
              <a:rPr lang="en-US" dirty="0"/>
              <a:t>5/2018</a:t>
            </a:r>
          </a:p>
        </p:txBody>
      </p:sp>
      <p:sp>
        <p:nvSpPr>
          <p:cNvPr id="12" name="Slide Number Placeholder 11"/>
          <p:cNvSpPr>
            <a:spLocks noGrp="1"/>
          </p:cNvSpPr>
          <p:nvPr>
            <p:ph type="sldNum" sz="quarter" idx="11"/>
          </p:nvPr>
        </p:nvSpPr>
        <p:spPr/>
        <p:txBody>
          <a:bodyPr/>
          <a:lstStyle/>
          <a:p>
            <a:fld id="{987D7693-E132-40A2-A808-4CF056E677D9}" type="slidenum">
              <a:rPr lang="en-US" smtClean="0"/>
              <a:t>‹#›</a:t>
            </a:fld>
            <a:endParaRPr lang="en-US" dirty="0"/>
          </a:p>
        </p:txBody>
      </p:sp>
      <p:sp>
        <p:nvSpPr>
          <p:cNvPr id="13" name="Footer Placeholder 12"/>
          <p:cNvSpPr>
            <a:spLocks noGrp="1"/>
          </p:cNvSpPr>
          <p:nvPr>
            <p:ph type="ftr" sz="quarter" idx="12"/>
          </p:nvPr>
        </p:nvSpPr>
        <p:spPr/>
        <p:txBody>
          <a:bodyPr/>
          <a:lstStyle/>
          <a:p>
            <a:r>
              <a:rPr lang="en-US" dirty="0"/>
              <a:t>Copyright (c) 2012-2018 Model Driven Solutions, Inc. as Model Driven Solutions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p:cNvSpPr>
            <a:spLocks noGrp="1"/>
          </p:cNvSpPr>
          <p:nvPr>
            <p:ph type="dt" sz="half" idx="15"/>
          </p:nvPr>
        </p:nvSpPr>
        <p:spPr/>
        <p:txBody>
          <a:bodyPr/>
          <a:lstStyle/>
          <a:p>
            <a:r>
              <a:rPr lang="en-US" dirty="0"/>
              <a:t>5/2018</a:t>
            </a:r>
          </a:p>
        </p:txBody>
      </p:sp>
      <p:sp>
        <p:nvSpPr>
          <p:cNvPr id="18" name="Slide Number Placeholder 17"/>
          <p:cNvSpPr>
            <a:spLocks noGrp="1"/>
          </p:cNvSpPr>
          <p:nvPr>
            <p:ph type="sldNum" sz="quarter" idx="16"/>
          </p:nvPr>
        </p:nvSpPr>
        <p:spPr/>
        <p:txBody>
          <a:bodyPr/>
          <a:lstStyle/>
          <a:p>
            <a:fld id="{987D7693-E132-40A2-A808-4CF056E677D9}" type="slidenum">
              <a:rPr lang="en-US" smtClean="0"/>
              <a:t>‹#›</a:t>
            </a:fld>
            <a:endParaRPr lang="en-US" dirty="0"/>
          </a:p>
        </p:txBody>
      </p:sp>
      <p:sp>
        <p:nvSpPr>
          <p:cNvPr id="20" name="Footer Placeholder 19"/>
          <p:cNvSpPr>
            <a:spLocks noGrp="1"/>
          </p:cNvSpPr>
          <p:nvPr>
            <p:ph type="ftr" sz="quarter" idx="17"/>
          </p:nvPr>
        </p:nvSpPr>
        <p:spPr/>
        <p:txBody>
          <a:bodyPr/>
          <a:lstStyle/>
          <a:p>
            <a:r>
              <a:rPr lang="en-US" dirty="0"/>
              <a:t>Copyright (c) 2012-2018 Model Driven Solutions, Inc. as Model Driven Solutions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3" name="Date Placeholder 12"/>
          <p:cNvSpPr>
            <a:spLocks noGrp="1"/>
          </p:cNvSpPr>
          <p:nvPr>
            <p:ph type="dt" sz="half" idx="14"/>
          </p:nvPr>
        </p:nvSpPr>
        <p:spPr/>
        <p:txBody>
          <a:bodyPr/>
          <a:lstStyle/>
          <a:p>
            <a:r>
              <a:rPr lang="en-US" dirty="0"/>
              <a:t>5/2018</a:t>
            </a:r>
          </a:p>
        </p:txBody>
      </p:sp>
      <p:sp>
        <p:nvSpPr>
          <p:cNvPr id="20" name="Slide Number Placeholder 19"/>
          <p:cNvSpPr>
            <a:spLocks noGrp="1"/>
          </p:cNvSpPr>
          <p:nvPr>
            <p:ph type="sldNum" sz="quarter" idx="15"/>
          </p:nvPr>
        </p:nvSpPr>
        <p:spPr/>
        <p:txBody>
          <a:bodyPr/>
          <a:lstStyle/>
          <a:p>
            <a:fld id="{987D7693-E132-40A2-A808-4CF056E677D9}" type="slidenum">
              <a:rPr lang="en-US" smtClean="0"/>
              <a:t>‹#›</a:t>
            </a:fld>
            <a:endParaRPr lang="en-US" dirty="0"/>
          </a:p>
        </p:txBody>
      </p:sp>
      <p:sp>
        <p:nvSpPr>
          <p:cNvPr id="21" name="Footer Placeholder 20"/>
          <p:cNvSpPr>
            <a:spLocks noGrp="1"/>
          </p:cNvSpPr>
          <p:nvPr>
            <p:ph type="ftr" sz="quarter" idx="16"/>
          </p:nvPr>
        </p:nvSpPr>
        <p:spPr/>
        <p:txBody>
          <a:bodyPr/>
          <a:lstStyle/>
          <a:p>
            <a:r>
              <a:rPr lang="en-US" dirty="0"/>
              <a:t>Copyright (c) 2012-2018 Model Driven Solutions, Inc. as Model Driven Solutions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r>
              <a:rPr lang="en-US" dirty="0"/>
              <a:t>5/2018</a:t>
            </a: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r>
              <a:rPr lang="en-US" dirty="0"/>
              <a:t>Copyright (c) 2012-2018 Model Driven Solutions, Inc. as Model Driven Solutions</a:t>
            </a: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987D7693-E132-40A2-A808-4CF056E677D9}"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Lst>
  <p:hf hdr="0"/>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hyperlink" Target="javascript:%20void(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hatis.techtarget.com/definition/security-event-security-incident" TargetMode="External"/><Relationship Id="rId2" Type="http://schemas.openxmlformats.org/officeDocument/2006/relationships/image" Target="../media/image27.jp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wlR0KElxxV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13" Type="http://schemas.microsoft.com/office/2007/relationships/hdphoto" Target="../media/hdphoto2.wdp"/><Relationship Id="rId3" Type="http://schemas.openxmlformats.org/officeDocument/2006/relationships/image" Target="../media/image32.wmf"/><Relationship Id="rId7" Type="http://schemas.openxmlformats.org/officeDocument/2006/relationships/image" Target="../media/image36.jpe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5.jpeg"/><Relationship Id="rId11" Type="http://schemas.microsoft.com/office/2007/relationships/hdphoto" Target="../media/hdphoto1.wdp"/><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notesSlide" Target="../notesSlides/notesSlide5.xml"/><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slideLayout" Target="../slideLayouts/slideLayout7.xml"/><Relationship Id="rId16" Type="http://schemas.openxmlformats.org/officeDocument/2006/relationships/image" Target="../media/image46.jpeg"/><Relationship Id="rId1" Type="http://schemas.openxmlformats.org/officeDocument/2006/relationships/audio" Target="file:///C:\Users\Rach\Documents\Object%20Management%20Group\Audio%20Files%20-%20MP3\MDMI-5-edited.mp3" TargetMode="Externa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www.omg.org/mda/" TargetMode="External"/><Relationship Id="rId18" Type="http://schemas.openxmlformats.org/officeDocument/2006/relationships/image" Target="../media/image67.jpeg"/><Relationship Id="rId3" Type="http://schemas.openxmlformats.org/officeDocument/2006/relationships/image" Target="../media/image59.jpeg"/><Relationship Id="rId7" Type="http://schemas.openxmlformats.org/officeDocument/2006/relationships/hyperlink" Target="http://www.omgsysml.org/" TargetMode="External"/><Relationship Id="rId12" Type="http://schemas.openxmlformats.org/officeDocument/2006/relationships/image" Target="../media/image64.png"/><Relationship Id="rId17" Type="http://schemas.openxmlformats.org/officeDocument/2006/relationships/hyperlink" Target="http://www.corba.org/" TargetMode="External"/><Relationship Id="rId2" Type="http://schemas.openxmlformats.org/officeDocument/2006/relationships/hyperlink" Target="http://www.soa-consortium.com/index.htm" TargetMode="External"/><Relationship Id="rId16"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1.jpeg"/><Relationship Id="rId11" Type="http://schemas.openxmlformats.org/officeDocument/2006/relationships/hyperlink" Target="http://portals.omg.org/dds" TargetMode="External"/><Relationship Id="rId5" Type="http://schemas.openxmlformats.org/officeDocument/2006/relationships/hyperlink" Target="mailto:wayne@omg.org" TargetMode="External"/><Relationship Id="rId15" Type="http://schemas.openxmlformats.org/officeDocument/2006/relationships/hyperlink" Target="http://www.uml.org/" TargetMode="External"/><Relationship Id="rId10" Type="http://schemas.openxmlformats.org/officeDocument/2006/relationships/image" Target="../media/image63.png"/><Relationship Id="rId4" Type="http://schemas.openxmlformats.org/officeDocument/2006/relationships/image" Target="../media/image60.jpeg"/><Relationship Id="rId9" Type="http://schemas.openxmlformats.org/officeDocument/2006/relationships/hyperlink" Target="http://www.omg.org/bpmn-logo/" TargetMode="External"/><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vimeo.com/42633357" TargetMode="External"/><Relationship Id="rId13" Type="http://schemas.openxmlformats.org/officeDocument/2006/relationships/image" Target="../media/image17.jpg&amp;ehk="/><Relationship Id="rId3" Type="http://schemas.openxmlformats.org/officeDocument/2006/relationships/image" Target="../media/image12.jpeg"/><Relationship Id="rId7" Type="http://schemas.openxmlformats.org/officeDocument/2006/relationships/image" Target="../media/image14.jpg&amp;ehk=j9ezEmLVVXX2BG5V5NasgA&amp;r=0&amp;pid=OfficeInsert"/><Relationship Id="rId12" Type="http://schemas.openxmlformats.org/officeDocument/2006/relationships/hyperlink" Target="http://www.picserver.org/i/integration.html"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bccla.org/2016/10/security-canada-information-sharing-act/" TargetMode="External"/><Relationship Id="rId11" Type="http://schemas.openxmlformats.org/officeDocument/2006/relationships/image" Target="../media/image16.jpg&amp;ehk=Uw2NwD3UDFds6tejnuoWVA&amp;r=0&amp;pid=OfficeInsert"/><Relationship Id="rId5" Type="http://schemas.openxmlformats.org/officeDocument/2006/relationships/image" Target="../media/image13.jpeg"/><Relationship Id="rId10" Type="http://schemas.openxmlformats.org/officeDocument/2006/relationships/hyperlink" Target="http://www.insidefaccialibro.com/2011_09_01_archive.html" TargetMode="External"/><Relationship Id="rId4" Type="http://schemas.openxmlformats.org/officeDocument/2006/relationships/hyperlink" Target="http://www.compliancebuilding.com/2014/06/19/comply-with-what/" TargetMode="External"/><Relationship Id="rId9" Type="http://schemas.openxmlformats.org/officeDocument/2006/relationships/image" Target="../media/image15.jpeg"/><Relationship Id="rId1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648200"/>
            <a:ext cx="9171709" cy="22097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28600" y="2828050"/>
            <a:ext cx="8540472" cy="1368798"/>
          </a:xfrm>
        </p:spPr>
        <p:txBody>
          <a:bodyPr>
            <a:normAutofit/>
          </a:bodyPr>
          <a:lstStyle/>
          <a:p>
            <a:r>
              <a:rPr lang="en-US" dirty="0"/>
              <a:t>Using threat and risk examples</a:t>
            </a:r>
          </a:p>
          <a:p>
            <a:r>
              <a:rPr lang="en-US" dirty="0"/>
              <a:t>Cory Casanave </a:t>
            </a:r>
          </a:p>
        </p:txBody>
      </p:sp>
      <p:sp>
        <p:nvSpPr>
          <p:cNvPr id="2" name="Title 1"/>
          <p:cNvSpPr>
            <a:spLocks noGrp="1"/>
          </p:cNvSpPr>
          <p:nvPr>
            <p:ph type="title"/>
          </p:nvPr>
        </p:nvSpPr>
        <p:spPr/>
        <p:txBody>
          <a:bodyPr>
            <a:normAutofit/>
          </a:bodyPr>
          <a:lstStyle/>
          <a:p>
            <a:r>
              <a:rPr lang="en-US" sz="4800" dirty="0"/>
              <a:t>Model Driven Information Sharing and Analytics</a:t>
            </a:r>
          </a:p>
        </p:txBody>
      </p:sp>
      <p:pic>
        <p:nvPicPr>
          <p:cNvPr id="4" name="Picture 3" descr="C:\Users\Cory-c\Documents\Company\MDSSVN\Marketing\Graphics\OMG\OMG - 150 dpi.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782" y="5281125"/>
            <a:ext cx="2527299" cy="11340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Cory-c\Documents\Company\MDSSVN\Marketing\Graphics\Model Driven Solutions\ModelDrivenSolutionsVerticle 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5082322"/>
            <a:ext cx="3264408" cy="1514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678" y="3822273"/>
            <a:ext cx="40957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33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p:txBody>
          <a:bodyPr/>
          <a:lstStyle/>
          <a:p>
            <a:r>
              <a:rPr lang="en-US" dirty="0"/>
              <a:t>FIBO</a:t>
            </a:r>
          </a:p>
        </p:txBody>
      </p:sp>
      <p:sp>
        <p:nvSpPr>
          <p:cNvPr id="12" name="Text Placeholder 11"/>
          <p:cNvSpPr>
            <a:spLocks noGrp="1"/>
          </p:cNvSpPr>
          <p:nvPr>
            <p:ph type="body" sz="half" idx="15"/>
          </p:nvPr>
        </p:nvSpPr>
        <p:spPr/>
        <p:txBody>
          <a:bodyPr/>
          <a:lstStyle/>
          <a:p>
            <a:r>
              <a:rPr lang="en-US" dirty="0"/>
              <a:t>Operational Threat &amp; Risk</a:t>
            </a:r>
          </a:p>
        </p:txBody>
      </p:sp>
      <p:sp>
        <p:nvSpPr>
          <p:cNvPr id="11" name="Content Placeholder 10"/>
          <p:cNvSpPr>
            <a:spLocks noGrp="1"/>
          </p:cNvSpPr>
          <p:nvPr>
            <p:ph sz="quarter" idx="14"/>
          </p:nvPr>
        </p:nvSpPr>
        <p:spPr/>
        <p:txBody>
          <a:bodyPr/>
          <a:lstStyle/>
          <a:p>
            <a:r>
              <a:rPr lang="en-US" dirty="0"/>
              <a:t>Interoperability and data federation of threat and risk information – cyber and physical</a:t>
            </a:r>
          </a:p>
        </p:txBody>
      </p:sp>
      <p:sp>
        <p:nvSpPr>
          <p:cNvPr id="10" name="Content Placeholder 9"/>
          <p:cNvSpPr>
            <a:spLocks noGrp="1"/>
          </p:cNvSpPr>
          <p:nvPr>
            <p:ph sz="quarter" idx="13"/>
          </p:nvPr>
        </p:nvSpPr>
        <p:spPr/>
        <p:txBody>
          <a:bodyPr/>
          <a:lstStyle/>
          <a:p>
            <a:r>
              <a:rPr lang="en-US" dirty="0"/>
              <a:t>Wide scale model of concepts in the financial domain</a:t>
            </a:r>
          </a:p>
          <a:p>
            <a:endParaRPr lang="en-US" dirty="0"/>
          </a:p>
          <a:p>
            <a:endParaRPr lang="en-US" dirty="0"/>
          </a:p>
          <a:p>
            <a:endParaRPr lang="en-US" dirty="0"/>
          </a:p>
          <a:p>
            <a:endParaRPr lang="en-US" dirty="0"/>
          </a:p>
          <a:p>
            <a:r>
              <a:rPr lang="en-US" dirty="0"/>
              <a:t>Federated Concept Library</a:t>
            </a:r>
          </a:p>
        </p:txBody>
      </p:sp>
      <p:sp>
        <p:nvSpPr>
          <p:cNvPr id="8" name="Title 7"/>
          <p:cNvSpPr>
            <a:spLocks noGrp="1"/>
          </p:cNvSpPr>
          <p:nvPr>
            <p:ph type="title"/>
          </p:nvPr>
        </p:nvSpPr>
        <p:spPr/>
        <p:txBody>
          <a:bodyPr/>
          <a:lstStyle/>
          <a:p>
            <a:r>
              <a:rPr lang="en-US" dirty="0"/>
              <a:t>Semantic Mediation is being used</a:t>
            </a:r>
          </a:p>
        </p:txBody>
      </p:sp>
      <p:sp>
        <p:nvSpPr>
          <p:cNvPr id="5" name="Date Placeholder 4"/>
          <p:cNvSpPr>
            <a:spLocks noGrp="1"/>
          </p:cNvSpPr>
          <p:nvPr>
            <p:ph type="dt" sz="half" idx="16"/>
          </p:nvPr>
        </p:nvSpPr>
        <p:spPr/>
        <p:txBody>
          <a:bodyPr/>
          <a:lstStyle/>
          <a:p>
            <a:r>
              <a:rPr lang="en-US" dirty="0"/>
              <a:t>March 2018</a:t>
            </a:r>
          </a:p>
        </p:txBody>
      </p:sp>
      <p:sp>
        <p:nvSpPr>
          <p:cNvPr id="6" name="Slide Number Placeholder 5"/>
          <p:cNvSpPr>
            <a:spLocks noGrp="1"/>
          </p:cNvSpPr>
          <p:nvPr>
            <p:ph type="sldNum" sz="quarter" idx="17"/>
          </p:nvPr>
        </p:nvSpPr>
        <p:spPr/>
        <p:txBody>
          <a:bodyPr/>
          <a:lstStyle/>
          <a:p>
            <a:fld id="{987D7693-E132-40A2-A808-4CF056E677D9}" type="slidenum">
              <a:rPr lang="en-US" smtClean="0"/>
              <a:t>10</a:t>
            </a:fld>
            <a:endParaRPr lang="en-US" dirty="0"/>
          </a:p>
        </p:txBody>
      </p:sp>
      <p:sp>
        <p:nvSpPr>
          <p:cNvPr id="7" name="Footer Placeholder 6"/>
          <p:cNvSpPr>
            <a:spLocks noGrp="1"/>
          </p:cNvSpPr>
          <p:nvPr>
            <p:ph type="ftr" sz="quarter" idx="18"/>
          </p:nvPr>
        </p:nvSpPr>
        <p:spPr/>
        <p:txBody>
          <a:bodyPr>
            <a:normAutofit/>
          </a:bodyPr>
          <a:lstStyle/>
          <a:p>
            <a:endParaRPr lang="en-US" dirty="0"/>
          </a:p>
        </p:txBody>
      </p:sp>
      <p:pic>
        <p:nvPicPr>
          <p:cNvPr id="13" name="Picture 4" descr="D:\Projects\Threat\website\threat-mo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613" y="2963562"/>
            <a:ext cx="4243387" cy="3182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762000" y="2767775"/>
            <a:ext cx="2438400" cy="9070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23" y="4916353"/>
            <a:ext cx="1971554" cy="1246022"/>
          </a:xfrm>
          <a:prstGeom prst="rect">
            <a:avLst/>
          </a:prstGeom>
        </p:spPr>
      </p:pic>
    </p:spTree>
    <p:extLst>
      <p:ext uri="{BB962C8B-B14F-4D97-AF65-F5344CB8AC3E}">
        <p14:creationId xmlns:p14="http://schemas.microsoft.com/office/powerpoint/2010/main" val="224970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Critical Infrastructure</a:t>
            </a:r>
          </a:p>
        </p:txBody>
      </p:sp>
      <p:sp>
        <p:nvSpPr>
          <p:cNvPr id="14" name="Rounded Rectangle 13"/>
          <p:cNvSpPr/>
          <p:nvPr/>
        </p:nvSpPr>
        <p:spPr>
          <a:xfrm>
            <a:off x="373724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Terrorism</a:t>
            </a:r>
          </a:p>
        </p:txBody>
      </p:sp>
      <p:sp>
        <p:nvSpPr>
          <p:cNvPr id="15" name="Rounded Rectangle 14"/>
          <p:cNvSpPr/>
          <p:nvPr/>
        </p:nvSpPr>
        <p:spPr>
          <a:xfrm>
            <a:off x="191987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Crime</a:t>
            </a:r>
          </a:p>
        </p:txBody>
      </p:sp>
      <p:sp>
        <p:nvSpPr>
          <p:cNvPr id="16" name="Rounded Rectangle 15"/>
          <p:cNvSpPr/>
          <p:nvPr/>
        </p:nvSpPr>
        <p:spPr>
          <a:xfrm>
            <a:off x="102503"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Cyber</a:t>
            </a:r>
          </a:p>
        </p:txBody>
      </p:sp>
      <p:sp>
        <p:nvSpPr>
          <p:cNvPr id="18" name="Rounded Rectangle 17"/>
          <p:cNvSpPr/>
          <p:nvPr/>
        </p:nvSpPr>
        <p:spPr>
          <a:xfrm>
            <a:off x="7331633" y="1651630"/>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a:solidFill>
                  <a:schemeClr val="bg1"/>
                </a:solidFill>
              </a:rPr>
              <a:t>Natural</a:t>
            </a:r>
          </a:p>
          <a:p>
            <a:pPr algn="ctr"/>
            <a:r>
              <a:rPr lang="en-US" sz="1600" dirty="0">
                <a:solidFill>
                  <a:schemeClr val="bg1"/>
                </a:solidFill>
              </a:rPr>
              <a:t>Disasters</a:t>
            </a:r>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a:t>Integrating Framework for Threats and Risks</a:t>
            </a:r>
          </a:p>
        </p:txBody>
      </p:sp>
      <p:sp>
        <p:nvSpPr>
          <p:cNvPr id="4" name="Title 3"/>
          <p:cNvSpPr>
            <a:spLocks noGrp="1"/>
          </p:cNvSpPr>
          <p:nvPr>
            <p:ph type="title"/>
          </p:nvPr>
        </p:nvSpPr>
        <p:spPr/>
        <p:txBody>
          <a:bodyPr>
            <a:normAutofit/>
          </a:bodyPr>
          <a:lstStyle/>
          <a:p>
            <a:r>
              <a:rPr lang="en-US" sz="3200" dirty="0"/>
              <a:t>Example: Integrating framework </a:t>
            </a:r>
            <a:r>
              <a:rPr lang="en-US" sz="3200" dirty="0">
                <a:solidFill>
                  <a:srgbClr val="FF0000"/>
                </a:solidFill>
              </a:rPr>
              <a:t>that supports automated data mapping  analytics</a:t>
            </a:r>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Sharing &amp; Analytics</a:t>
            </a:r>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a:solidFill>
                  <a:srgbClr val="FF0000"/>
                </a:solidFill>
              </a:rPr>
              <a:t>An integrating framework that helps us deal with all aspects of a risk or incident</a:t>
            </a: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a:solidFill>
                  <a:srgbClr val="FF0000"/>
                </a:solidFill>
              </a:rPr>
              <a:t>A federation of risk and threat information sharing and analytics capabilities</a:t>
            </a:r>
          </a:p>
        </p:txBody>
      </p:sp>
      <p:sp>
        <p:nvSpPr>
          <p:cNvPr id="6" name="Footer Placeholder 5"/>
          <p:cNvSpPr>
            <a:spLocks noGrp="1"/>
          </p:cNvSpPr>
          <p:nvPr>
            <p:ph type="ftr" sz="quarter" idx="16"/>
          </p:nvPr>
        </p:nvSpPr>
        <p:spPr/>
        <p:txBody>
          <a:bodyPr/>
          <a:lstStyle/>
          <a:p>
            <a:r>
              <a:rPr lang="en-US" dirty="0"/>
              <a:t>OMG Threat &amp; Risk </a:t>
            </a:r>
          </a:p>
        </p:txBody>
      </p:sp>
      <p:sp>
        <p:nvSpPr>
          <p:cNvPr id="8" name="Slide Number Placeholder 7"/>
          <p:cNvSpPr>
            <a:spLocks noGrp="1"/>
          </p:cNvSpPr>
          <p:nvPr>
            <p:ph type="sldNum" sz="quarter" idx="15"/>
          </p:nvPr>
        </p:nvSpPr>
        <p:spPr/>
        <p:txBody>
          <a:bodyPr/>
          <a:lstStyle/>
          <a:p>
            <a:fld id="{C5349D12-3EF0-44B0-8484-0F10BE0E01DA}" type="slidenum">
              <a:rPr lang="en-US" smtClean="0"/>
              <a:t>11</a:t>
            </a:fld>
            <a:endParaRPr lang="en-US"/>
          </a:p>
        </p:txBody>
      </p:sp>
      <p:sp>
        <p:nvSpPr>
          <p:cNvPr id="9" name="Date Placeholder 8"/>
          <p:cNvSpPr>
            <a:spLocks noGrp="1"/>
          </p:cNvSpPr>
          <p:nvPr>
            <p:ph type="dt" sz="half" idx="14"/>
          </p:nvPr>
        </p:nvSpPr>
        <p:spPr/>
        <p:txBody>
          <a:bodyPr/>
          <a:lstStyle/>
          <a:p>
            <a:r>
              <a:rPr lang="en-US" dirty="0"/>
              <a:t>January 2018</a:t>
            </a:r>
          </a:p>
        </p:txBody>
      </p:sp>
    </p:spTree>
    <p:extLst>
      <p:ext uri="{BB962C8B-B14F-4D97-AF65-F5344CB8AC3E}">
        <p14:creationId xmlns:p14="http://schemas.microsoft.com/office/powerpoint/2010/main" val="109596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ight Arrow Callout 21"/>
          <p:cNvSpPr/>
          <p:nvPr/>
        </p:nvSpPr>
        <p:spPr>
          <a:xfrm>
            <a:off x="343018" y="1324352"/>
            <a:ext cx="5498372" cy="3054727"/>
          </a:xfrm>
          <a:prstGeom prst="rightArrowCallout">
            <a:avLst>
              <a:gd name="adj1" fmla="val 25000"/>
              <a:gd name="adj2" fmla="val 29536"/>
              <a:gd name="adj3" fmla="val 13042"/>
              <a:gd name="adj4" fmla="val 84962"/>
            </a:avLst>
          </a:prstGeom>
          <a:solidFill>
            <a:srgbClr val="2650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C:\Users\Cory\AppData\Local\Microsoft\Windows\Temporary Internet Files\Content.IE5\8HTUHAU1\puzzl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90" y="1310996"/>
            <a:ext cx="4663148" cy="37182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64329" y="141027"/>
            <a:ext cx="8229600" cy="1143000"/>
          </a:xfrm>
        </p:spPr>
        <p:txBody>
          <a:bodyPr/>
          <a:lstStyle/>
          <a:p>
            <a:r>
              <a:rPr lang="en-US" dirty="0"/>
              <a:t>Federating Conceptual Model Inputs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805" y="1940034"/>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lowchart: Document 4"/>
          <p:cNvSpPr/>
          <p:nvPr/>
        </p:nvSpPr>
        <p:spPr>
          <a:xfrm>
            <a:off x="634429" y="14686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NIEM</a:t>
            </a:r>
          </a:p>
          <a:p>
            <a:pPr algn="ctr"/>
            <a:r>
              <a:rPr lang="en-US" sz="1600" dirty="0"/>
              <a:t>(General)</a:t>
            </a:r>
          </a:p>
        </p:txBody>
      </p:sp>
      <p:sp>
        <p:nvSpPr>
          <p:cNvPr id="7" name="Flowchart: Document 6"/>
          <p:cNvSpPr/>
          <p:nvPr/>
        </p:nvSpPr>
        <p:spPr>
          <a:xfrm>
            <a:off x="634429" y="243201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STIX</a:t>
            </a:r>
          </a:p>
          <a:p>
            <a:pPr algn="ctr"/>
            <a:r>
              <a:rPr lang="en-US" sz="1600" dirty="0"/>
              <a:t>(Cyber)</a:t>
            </a:r>
          </a:p>
        </p:txBody>
      </p:sp>
      <p:sp>
        <p:nvSpPr>
          <p:cNvPr id="8" name="Flowchart: Document 7"/>
          <p:cNvSpPr/>
          <p:nvPr/>
        </p:nvSpPr>
        <p:spPr>
          <a:xfrm>
            <a:off x="2070206" y="2424193"/>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OGC</a:t>
            </a:r>
          </a:p>
          <a:p>
            <a:pPr algn="ctr"/>
            <a:r>
              <a:rPr lang="en-US" sz="1600" dirty="0"/>
              <a:t>(Geo)</a:t>
            </a:r>
          </a:p>
        </p:txBody>
      </p:sp>
      <p:sp>
        <p:nvSpPr>
          <p:cNvPr id="9" name="Flowchart: Document 8"/>
          <p:cNvSpPr/>
          <p:nvPr/>
        </p:nvSpPr>
        <p:spPr>
          <a:xfrm>
            <a:off x="2070206" y="1457185"/>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KDM</a:t>
            </a:r>
          </a:p>
          <a:p>
            <a:pPr algn="ctr"/>
            <a:r>
              <a:rPr lang="en-US" sz="1600" dirty="0"/>
              <a:t>(Risk)</a:t>
            </a:r>
          </a:p>
        </p:txBody>
      </p:sp>
      <p:sp>
        <p:nvSpPr>
          <p:cNvPr id="10" name="Flowchart: Document 9"/>
          <p:cNvSpPr/>
          <p:nvPr/>
        </p:nvSpPr>
        <p:spPr>
          <a:xfrm>
            <a:off x="2070206"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SEI</a:t>
            </a:r>
            <a:r>
              <a:rPr lang="en-US" sz="1600" dirty="0"/>
              <a:t> </a:t>
            </a:r>
          </a:p>
          <a:p>
            <a:pPr algn="ctr"/>
            <a:r>
              <a:rPr lang="en-US" sz="1600" dirty="0"/>
              <a:t>(Safety)</a:t>
            </a:r>
          </a:p>
        </p:txBody>
      </p:sp>
      <p:sp>
        <p:nvSpPr>
          <p:cNvPr id="11" name="Flowchart: Document 10"/>
          <p:cNvSpPr/>
          <p:nvPr/>
        </p:nvSpPr>
        <p:spPr>
          <a:xfrm>
            <a:off x="3463755" y="240040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EDXL</a:t>
            </a:r>
          </a:p>
          <a:p>
            <a:pPr algn="ctr"/>
            <a:r>
              <a:rPr lang="en-US" dirty="0"/>
              <a:t>(Emergency)</a:t>
            </a:r>
          </a:p>
        </p:txBody>
      </p:sp>
      <p:sp>
        <p:nvSpPr>
          <p:cNvPr id="12" name="Flowchart: Document 11"/>
          <p:cNvSpPr/>
          <p:nvPr/>
        </p:nvSpPr>
        <p:spPr>
          <a:xfrm>
            <a:off x="634429" y="3351918"/>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FIBO (Finance)</a:t>
            </a:r>
          </a:p>
        </p:txBody>
      </p:sp>
      <p:sp>
        <p:nvSpPr>
          <p:cNvPr id="42" name="TextBox 41"/>
          <p:cNvSpPr txBox="1"/>
          <p:nvPr/>
        </p:nvSpPr>
        <p:spPr>
          <a:xfrm>
            <a:off x="6176843" y="1324352"/>
            <a:ext cx="2501006" cy="461665"/>
          </a:xfrm>
          <a:prstGeom prst="rect">
            <a:avLst/>
          </a:prstGeom>
          <a:noFill/>
        </p:spPr>
        <p:txBody>
          <a:bodyPr wrap="none" rtlCol="0">
            <a:spAutoFit/>
          </a:bodyPr>
          <a:lstStyle/>
          <a:p>
            <a:r>
              <a:rPr lang="en-US" sz="2400" dirty="0"/>
              <a:t>Conceptual Model</a:t>
            </a:r>
          </a:p>
        </p:txBody>
      </p:sp>
      <p:sp>
        <p:nvSpPr>
          <p:cNvPr id="49" name="Flowchart: Document 48"/>
          <p:cNvSpPr/>
          <p:nvPr/>
        </p:nvSpPr>
        <p:spPr>
          <a:xfrm>
            <a:off x="3463755" y="1450568"/>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NIST Framework</a:t>
            </a:r>
          </a:p>
        </p:txBody>
      </p:sp>
      <p:sp>
        <p:nvSpPr>
          <p:cNvPr id="50" name="Flowchart: Document 49"/>
          <p:cNvSpPr/>
          <p:nvPr/>
        </p:nvSpPr>
        <p:spPr>
          <a:xfrm>
            <a:off x="3451249" y="3300644"/>
            <a:ext cx="1451493"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 OES</a:t>
            </a:r>
          </a:p>
          <a:p>
            <a:pPr algn="ctr"/>
            <a:r>
              <a:rPr lang="en-US" dirty="0"/>
              <a:t>(Health)</a:t>
            </a:r>
          </a:p>
        </p:txBody>
      </p:sp>
      <p:sp>
        <p:nvSpPr>
          <p:cNvPr id="51" name="Flowchart: Document 50"/>
          <p:cNvSpPr/>
          <p:nvPr/>
        </p:nvSpPr>
        <p:spPr>
          <a:xfrm>
            <a:off x="634429"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(Risk)</a:t>
            </a:r>
          </a:p>
        </p:txBody>
      </p:sp>
      <p:sp>
        <p:nvSpPr>
          <p:cNvPr id="52" name="Flowchart: Document 51"/>
          <p:cNvSpPr/>
          <p:nvPr/>
        </p:nvSpPr>
        <p:spPr>
          <a:xfrm>
            <a:off x="2076964"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a:t>
            </a:r>
          </a:p>
          <a:p>
            <a:pPr algn="ctr"/>
            <a:r>
              <a:rPr lang="en-US" dirty="0"/>
              <a:t>(Units)</a:t>
            </a:r>
          </a:p>
        </p:txBody>
      </p:sp>
      <p:sp>
        <p:nvSpPr>
          <p:cNvPr id="53" name="Flowchart: Document 52"/>
          <p:cNvSpPr/>
          <p:nvPr/>
        </p:nvSpPr>
        <p:spPr>
          <a:xfrm>
            <a:off x="3567395" y="4267200"/>
            <a:ext cx="1219200" cy="609600"/>
          </a:xfrm>
          <a:prstGeom prst="flowChartDocumen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RMS</a:t>
            </a:r>
          </a:p>
          <a:p>
            <a:pPr algn="ctr"/>
            <a:r>
              <a:rPr lang="en-US" dirty="0"/>
              <a:t>(Custody)</a:t>
            </a:r>
          </a:p>
        </p:txBody>
      </p:sp>
      <p:grpSp>
        <p:nvGrpSpPr>
          <p:cNvPr id="27" name="Group 26"/>
          <p:cNvGrpSpPr/>
          <p:nvPr/>
        </p:nvGrpSpPr>
        <p:grpSpPr>
          <a:xfrm>
            <a:off x="6564493" y="3703815"/>
            <a:ext cx="1752600" cy="2342879"/>
            <a:chOff x="6564493" y="3703815"/>
            <a:chExt cx="1752600" cy="2342879"/>
          </a:xfrm>
        </p:grpSpPr>
        <p:sp>
          <p:nvSpPr>
            <p:cNvPr id="3" name="Down Arrow Callout 2"/>
            <p:cNvSpPr/>
            <p:nvPr/>
          </p:nvSpPr>
          <p:spPr>
            <a:xfrm>
              <a:off x="6678793" y="3703815"/>
              <a:ext cx="1524000" cy="1143882"/>
            </a:xfrm>
            <a:prstGeom prst="down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5" name="Flowchart: Multidocument 14"/>
            <p:cNvSpPr/>
            <p:nvPr/>
          </p:nvSpPr>
          <p:spPr>
            <a:xfrm>
              <a:off x="6564493" y="4876800"/>
              <a:ext cx="1752600" cy="1169894"/>
            </a:xfrm>
            <a:prstGeom prst="flowChartMultidocumen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STIX, NIEM, EDXL, Others</a:t>
              </a:r>
            </a:p>
          </p:txBody>
        </p:sp>
      </p:grpSp>
      <p:sp>
        <p:nvSpPr>
          <p:cNvPr id="6" name="Footer Placeholder 5"/>
          <p:cNvSpPr>
            <a:spLocks noGrp="1"/>
          </p:cNvSpPr>
          <p:nvPr>
            <p:ph type="ftr" sz="quarter" idx="12"/>
          </p:nvPr>
        </p:nvSpPr>
        <p:spPr/>
        <p:txBody>
          <a:bodyPr/>
          <a:lstStyle/>
          <a:p>
            <a:r>
              <a:rPr lang="en-US"/>
              <a:t>OMG Threat &amp; Risk for STIDS 2015</a:t>
            </a:r>
          </a:p>
        </p:txBody>
      </p:sp>
      <p:sp>
        <p:nvSpPr>
          <p:cNvPr id="13" name="Slide Number Placeholder 12"/>
          <p:cNvSpPr>
            <a:spLocks noGrp="1"/>
          </p:cNvSpPr>
          <p:nvPr>
            <p:ph type="sldNum" sz="quarter" idx="11"/>
          </p:nvPr>
        </p:nvSpPr>
        <p:spPr/>
        <p:txBody>
          <a:bodyPr/>
          <a:lstStyle/>
          <a:p>
            <a:fld id="{C5349D12-3EF0-44B0-8484-0F10BE0E01DA}" type="slidenum">
              <a:rPr lang="en-US" smtClean="0"/>
              <a:t>12</a:t>
            </a:fld>
            <a:endParaRPr lang="en-US"/>
          </a:p>
        </p:txBody>
      </p:sp>
      <p:sp>
        <p:nvSpPr>
          <p:cNvPr id="14" name="Date Placeholder 13"/>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30723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5563" y="3346563"/>
            <a:ext cx="2943225" cy="176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a:t>3/2014</a:t>
            </a:r>
            <a:endParaRPr lang="en-US" dirty="0"/>
          </a:p>
        </p:txBody>
      </p:sp>
      <p:sp>
        <p:nvSpPr>
          <p:cNvPr id="3" name="Slide Number Placeholder 2"/>
          <p:cNvSpPr>
            <a:spLocks noGrp="1"/>
          </p:cNvSpPr>
          <p:nvPr>
            <p:ph type="sldNum" sz="quarter" idx="11"/>
          </p:nvPr>
        </p:nvSpPr>
        <p:spPr/>
        <p:txBody>
          <a:bodyPr/>
          <a:lstStyle/>
          <a:p>
            <a:fld id="{987D7693-E132-40A2-A808-4CF056E677D9}" type="slidenum">
              <a:rPr lang="en-US" smtClean="0"/>
              <a:t>13</a:t>
            </a:fld>
            <a:endParaRPr lang="en-US" dirty="0"/>
          </a:p>
        </p:txBody>
      </p:sp>
      <p:sp>
        <p:nvSpPr>
          <p:cNvPr id="4" name="Footer Placeholder 3"/>
          <p:cNvSpPr>
            <a:spLocks noGrp="1"/>
          </p:cNvSpPr>
          <p:nvPr>
            <p:ph type="ftr" sz="quarter" idx="12"/>
          </p:nvPr>
        </p:nvSpPr>
        <p:spPr/>
        <p:txBody>
          <a:bodyPr>
            <a:normAutofit fontScale="92500"/>
          </a:bodyPr>
          <a:lstStyle/>
          <a:p>
            <a:r>
              <a:rPr lang="en-US" dirty="0"/>
              <a:t>Copyright (c) 2012-2014 Model Driven Solutions, Inc. as Model Driven Solutions</a:t>
            </a:r>
          </a:p>
        </p:txBody>
      </p:sp>
      <p:sp>
        <p:nvSpPr>
          <p:cNvPr id="5" name="Title 4"/>
          <p:cNvSpPr>
            <a:spLocks noGrp="1"/>
          </p:cNvSpPr>
          <p:nvPr>
            <p:ph type="title"/>
          </p:nvPr>
        </p:nvSpPr>
        <p:spPr/>
        <p:txBody>
          <a:bodyPr/>
          <a:lstStyle/>
          <a:p>
            <a:r>
              <a:rPr lang="en-US" dirty="0"/>
              <a:t>Federating Information</a:t>
            </a:r>
          </a:p>
        </p:txBody>
      </p:sp>
      <p:pic>
        <p:nvPicPr>
          <p:cNvPr id="1026" name="Picture 2" descr="cyber_securit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981200"/>
            <a:ext cx="2665412" cy="2665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4707852"/>
            <a:ext cx="2629246" cy="646331"/>
          </a:xfrm>
          <a:prstGeom prst="rect">
            <a:avLst/>
          </a:prstGeom>
          <a:noFill/>
        </p:spPr>
        <p:txBody>
          <a:bodyPr wrap="none" rtlCol="0">
            <a:spAutoFit/>
          </a:bodyPr>
          <a:lstStyle/>
          <a:p>
            <a:r>
              <a:rPr lang="en-US" dirty="0"/>
              <a:t>NIEM</a:t>
            </a:r>
          </a:p>
          <a:p>
            <a:r>
              <a:rPr lang="en-US" dirty="0"/>
              <a:t>(Justice and public safety)</a:t>
            </a:r>
          </a:p>
        </p:txBody>
      </p:sp>
      <p:sp>
        <p:nvSpPr>
          <p:cNvPr id="7" name="TextBox 6"/>
          <p:cNvSpPr txBox="1"/>
          <p:nvPr/>
        </p:nvSpPr>
        <p:spPr>
          <a:xfrm>
            <a:off x="6324600" y="1676400"/>
            <a:ext cx="1920269" cy="646331"/>
          </a:xfrm>
          <a:prstGeom prst="rect">
            <a:avLst/>
          </a:prstGeom>
          <a:noFill/>
        </p:spPr>
        <p:txBody>
          <a:bodyPr wrap="none" rtlCol="0">
            <a:spAutoFit/>
          </a:bodyPr>
          <a:lstStyle/>
          <a:p>
            <a:r>
              <a:rPr lang="en-US" dirty="0"/>
              <a:t>STIX</a:t>
            </a:r>
          </a:p>
          <a:p>
            <a:r>
              <a:rPr lang="en-US" dirty="0"/>
              <a:t>Cyber Information</a:t>
            </a:r>
          </a:p>
        </p:txBody>
      </p:sp>
      <p:sp>
        <p:nvSpPr>
          <p:cNvPr id="8" name="TextBox 7"/>
          <p:cNvSpPr txBox="1"/>
          <p:nvPr/>
        </p:nvSpPr>
        <p:spPr>
          <a:xfrm>
            <a:off x="7252077" y="4510179"/>
            <a:ext cx="1594212" cy="1200329"/>
          </a:xfrm>
          <a:prstGeom prst="rect">
            <a:avLst/>
          </a:prstGeom>
          <a:noFill/>
        </p:spPr>
        <p:txBody>
          <a:bodyPr wrap="square" rtlCol="0">
            <a:spAutoFit/>
          </a:bodyPr>
          <a:lstStyle/>
          <a:p>
            <a:r>
              <a:rPr lang="en-US" dirty="0"/>
              <a:t>Federated with the conceptual model</a:t>
            </a:r>
          </a:p>
        </p:txBody>
      </p:sp>
      <p:pic>
        <p:nvPicPr>
          <p:cNvPr id="11" name="Picture 10" descr="http://ts3.mm.bing.net/th?id=HN.607989931651828386&amp;pid=15.1&amp;H=120&amp;W=160">
            <a:hlinkClick r:id="rId4"/>
            <a:extLst>
              <a:ext uri="{FF2B5EF4-FFF2-40B4-BE49-F238E27FC236}">
                <a16:creationId xmlns:a16="http://schemas.microsoft.com/office/drawing/2014/main" id="{52510011-7712-465C-8FEE-48156B74A08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2433" y="1750796"/>
            <a:ext cx="1549817" cy="1084223"/>
          </a:xfrm>
          <a:prstGeom prst="rect">
            <a:avLst/>
          </a:prstGeom>
          <a:noFill/>
          <a:ln>
            <a:noFill/>
          </a:ln>
        </p:spPr>
      </p:pic>
    </p:spTree>
    <p:extLst>
      <p:ext uri="{BB962C8B-B14F-4D97-AF65-F5344CB8AC3E}">
        <p14:creationId xmlns:p14="http://schemas.microsoft.com/office/powerpoint/2010/main" val="119376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5/2018</a:t>
            </a:r>
          </a:p>
        </p:txBody>
      </p:sp>
      <p:sp>
        <p:nvSpPr>
          <p:cNvPr id="3" name="Slide Number Placeholder 2"/>
          <p:cNvSpPr>
            <a:spLocks noGrp="1"/>
          </p:cNvSpPr>
          <p:nvPr>
            <p:ph type="sldNum" sz="quarter" idx="11"/>
          </p:nvPr>
        </p:nvSpPr>
        <p:spPr/>
        <p:txBody>
          <a:bodyPr/>
          <a:lstStyle/>
          <a:p>
            <a:fld id="{987D7693-E132-40A2-A808-4CF056E677D9}" type="slidenum">
              <a:rPr lang="en-US" smtClean="0"/>
              <a:t>14</a:t>
            </a:fld>
            <a:endParaRPr lang="en-US" dirty="0"/>
          </a:p>
        </p:txBody>
      </p:sp>
      <p:sp>
        <p:nvSpPr>
          <p:cNvPr id="4" name="Footer Placeholder 3"/>
          <p:cNvSpPr>
            <a:spLocks noGrp="1"/>
          </p:cNvSpPr>
          <p:nvPr>
            <p:ph type="ftr" sz="quarter" idx="12"/>
          </p:nvPr>
        </p:nvSpPr>
        <p:spPr/>
        <p:txBody>
          <a:bodyPr>
            <a:normAutofit fontScale="92500"/>
          </a:bodyPr>
          <a:lstStyle/>
          <a:p>
            <a:r>
              <a:rPr lang="en-US" dirty="0"/>
              <a:t>Copyright (c) 2012-2018 Model Driven Solutions, Inc. as Model Driven Solutions</a:t>
            </a:r>
          </a:p>
        </p:txBody>
      </p:sp>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grpSp>
        <p:nvGrpSpPr>
          <p:cNvPr id="15" name="Group 14"/>
          <p:cNvGrpSpPr/>
          <p:nvPr/>
        </p:nvGrpSpPr>
        <p:grpSpPr>
          <a:xfrm>
            <a:off x="1219200" y="1295400"/>
            <a:ext cx="4605866" cy="4724400"/>
            <a:chOff x="1219200" y="1295400"/>
            <a:chExt cx="4605866" cy="4724400"/>
          </a:xfrm>
        </p:grpSpPr>
        <p:sp>
          <p:nvSpPr>
            <p:cNvPr id="8" name="Oval 7"/>
            <p:cNvSpPr/>
            <p:nvPr/>
          </p:nvSpPr>
          <p:spPr>
            <a:xfrm>
              <a:off x="1219200" y="1295400"/>
              <a:ext cx="1295400" cy="1600200"/>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466664" y="1295400"/>
              <a:ext cx="1295400" cy="1600200"/>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1219200" y="5181598"/>
              <a:ext cx="1295400" cy="838201"/>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529666" y="5181599"/>
              <a:ext cx="1295400" cy="838201"/>
            </a:xfrm>
            <a:prstGeom prst="ellipse">
              <a:avLst/>
            </a:prstGeom>
            <a:solidFill>
              <a:schemeClr val="accent1">
                <a:alpha val="41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Rounded Corners 13"/>
          <p:cNvSpPr/>
          <p:nvPr/>
        </p:nvSpPr>
        <p:spPr>
          <a:xfrm>
            <a:off x="304800" y="2895600"/>
            <a:ext cx="8610600" cy="2362200"/>
          </a:xfrm>
          <a:prstGeom prst="roundRect">
            <a:avLst/>
          </a:prstGeom>
          <a:solidFill>
            <a:schemeClr val="accent2">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Solution Architecture</a:t>
            </a:r>
          </a:p>
        </p:txBody>
      </p:sp>
    </p:spTree>
    <p:extLst>
      <p:ext uri="{BB962C8B-B14F-4D97-AF65-F5344CB8AC3E}">
        <p14:creationId xmlns:p14="http://schemas.microsoft.com/office/powerpoint/2010/main" val="823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
            <a:extLst>
              <a:ext uri="{FF2B5EF4-FFF2-40B4-BE49-F238E27FC236}">
                <a16:creationId xmlns:a16="http://schemas.microsoft.com/office/drawing/2014/main" id="{9ADF53DE-4747-438C-AF8C-C9FF5BA983B6}"/>
              </a:ext>
            </a:extLst>
          </p:cNvPr>
          <p:cNvSpPr>
            <a:spLocks noGrp="1"/>
          </p:cNvSpPr>
          <p:nvPr>
            <p:ph type="ftr" sz="quarter" idx="10"/>
          </p:nvPr>
        </p:nvSpPr>
        <p:spPr/>
        <p:txBody>
          <a:bodyPr>
            <a:normAutofit fontScale="47500" lnSpcReduction="20000"/>
          </a:bodyPr>
          <a:lstStyle/>
          <a:p>
            <a:r>
              <a:rPr lang="en-US" altLang="en-US" dirty="0"/>
              <a:t>Copyright </a:t>
            </a:r>
            <a:r>
              <a:rPr lang="en-US" altLang="en-US" dirty="0">
                <a:cs typeface="Arial" panose="020B0604020202020204" pitchFamily="34" charset="0"/>
              </a:rPr>
              <a:t>© 2009 Model Driven Solutions, Inc.</a:t>
            </a:r>
          </a:p>
          <a:p>
            <a:r>
              <a:rPr lang="en-US" altLang="en-US" dirty="0"/>
              <a:t>Model Driven Solutions</a:t>
            </a:r>
          </a:p>
          <a:p>
            <a:endParaRPr lang="en-US" altLang="en-US" dirty="0"/>
          </a:p>
        </p:txBody>
      </p:sp>
      <p:sp>
        <p:nvSpPr>
          <p:cNvPr id="25" name="Date Placeholder 3">
            <a:extLst>
              <a:ext uri="{FF2B5EF4-FFF2-40B4-BE49-F238E27FC236}">
                <a16:creationId xmlns:a16="http://schemas.microsoft.com/office/drawing/2014/main" id="{6A81639A-E1C6-4A0E-8E71-DAEA2E41DE09}"/>
              </a:ext>
            </a:extLst>
          </p:cNvPr>
          <p:cNvSpPr>
            <a:spLocks noGrp="1"/>
          </p:cNvSpPr>
          <p:nvPr>
            <p:ph type="dt" sz="half" idx="11"/>
          </p:nvPr>
        </p:nvSpPr>
        <p:spPr/>
        <p:txBody>
          <a:bodyPr/>
          <a:lstStyle/>
          <a:p>
            <a:r>
              <a:rPr lang="en-US" altLang="en-US">
                <a:solidFill>
                  <a:schemeClr val="bg1"/>
                </a:solidFill>
              </a:rPr>
              <a:t>May 2009</a:t>
            </a:r>
          </a:p>
        </p:txBody>
      </p:sp>
      <p:sp>
        <p:nvSpPr>
          <p:cNvPr id="309251" name="Rectangle 3">
            <a:extLst>
              <a:ext uri="{FF2B5EF4-FFF2-40B4-BE49-F238E27FC236}">
                <a16:creationId xmlns:a16="http://schemas.microsoft.com/office/drawing/2014/main" id="{DEE7C5C0-AE49-46C2-B37C-736987E3E59F}"/>
              </a:ext>
            </a:extLst>
          </p:cNvPr>
          <p:cNvSpPr>
            <a:spLocks noChangeArrowheads="1"/>
          </p:cNvSpPr>
          <p:nvPr/>
        </p:nvSpPr>
        <p:spPr bwMode="auto">
          <a:xfrm>
            <a:off x="2590800" y="5257800"/>
            <a:ext cx="1219200" cy="990600"/>
          </a:xfrm>
          <a:prstGeom prst="rect">
            <a:avLst/>
          </a:prstGeom>
          <a:solidFill>
            <a:srgbClr val="FFCC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dirty="0">
                <a:solidFill>
                  <a:schemeClr val="bg1"/>
                </a:solidFill>
              </a:rPr>
              <a:t>Static or </a:t>
            </a:r>
          </a:p>
          <a:p>
            <a:r>
              <a:rPr lang="en-US" altLang="en-US" dirty="0">
                <a:solidFill>
                  <a:schemeClr val="bg1"/>
                </a:solidFill>
              </a:rPr>
              <a:t>Dynamic </a:t>
            </a:r>
          </a:p>
          <a:p>
            <a:r>
              <a:rPr lang="en-US" altLang="en-US" dirty="0">
                <a:solidFill>
                  <a:schemeClr val="bg1"/>
                </a:solidFill>
              </a:rPr>
              <a:t>Application</a:t>
            </a:r>
          </a:p>
        </p:txBody>
      </p:sp>
      <p:sp>
        <p:nvSpPr>
          <p:cNvPr id="309252" name="AutoShape 4">
            <a:extLst>
              <a:ext uri="{FF2B5EF4-FFF2-40B4-BE49-F238E27FC236}">
                <a16:creationId xmlns:a16="http://schemas.microsoft.com/office/drawing/2014/main" id="{BEA9D7BE-2311-49A8-80A7-0557AB29C214}"/>
              </a:ext>
            </a:extLst>
          </p:cNvPr>
          <p:cNvSpPr>
            <a:spLocks noChangeArrowheads="1"/>
          </p:cNvSpPr>
          <p:nvPr/>
        </p:nvSpPr>
        <p:spPr bwMode="auto">
          <a:xfrm>
            <a:off x="3886200" y="5334000"/>
            <a:ext cx="685800" cy="838200"/>
          </a:xfrm>
          <a:prstGeom prst="leftArrow">
            <a:avLst>
              <a:gd name="adj1" fmla="val 50000"/>
              <a:gd name="adj2" fmla="val 25000"/>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sz="1400"/>
              <a:t>Deploy</a:t>
            </a:r>
          </a:p>
        </p:txBody>
      </p:sp>
      <p:sp>
        <p:nvSpPr>
          <p:cNvPr id="309253" name="Rectangle 5">
            <a:extLst>
              <a:ext uri="{FF2B5EF4-FFF2-40B4-BE49-F238E27FC236}">
                <a16:creationId xmlns:a16="http://schemas.microsoft.com/office/drawing/2014/main" id="{872E11AD-5188-4B39-B7C5-4348FD4D784F}"/>
              </a:ext>
            </a:extLst>
          </p:cNvPr>
          <p:cNvSpPr>
            <a:spLocks noChangeArrowheads="1"/>
          </p:cNvSpPr>
          <p:nvPr/>
        </p:nvSpPr>
        <p:spPr bwMode="auto">
          <a:xfrm>
            <a:off x="4648200" y="5029200"/>
            <a:ext cx="4038600" cy="1676400"/>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flatTx/>
          </a:bodyPr>
          <a:lstStyle/>
          <a:p>
            <a:r>
              <a:rPr lang="en-US" altLang="en-US" sz="1400">
                <a:solidFill>
                  <a:schemeClr val="bg1"/>
                </a:solidFill>
              </a:rPr>
              <a:t>Platform &amp; Tools (E.G. Eclipse/Netbeans/.NET)</a:t>
            </a:r>
          </a:p>
        </p:txBody>
      </p:sp>
      <p:sp>
        <p:nvSpPr>
          <p:cNvPr id="309254" name="Rectangle 6">
            <a:extLst>
              <a:ext uri="{FF2B5EF4-FFF2-40B4-BE49-F238E27FC236}">
                <a16:creationId xmlns:a16="http://schemas.microsoft.com/office/drawing/2014/main" id="{3054A94A-31EE-42EA-B1D0-30E8C734758E}"/>
              </a:ext>
            </a:extLst>
          </p:cNvPr>
          <p:cNvSpPr>
            <a:spLocks noChangeArrowheads="1"/>
          </p:cNvSpPr>
          <p:nvPr/>
        </p:nvSpPr>
        <p:spPr bwMode="auto">
          <a:xfrm>
            <a:off x="4724400" y="5257800"/>
            <a:ext cx="1600200" cy="990600"/>
          </a:xfrm>
          <a:prstGeom prst="rect">
            <a:avLst/>
          </a:prstGeom>
          <a:solidFill>
            <a:srgbClr val="DDDDD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a:solidFill>
                  <a:schemeClr val="bg1"/>
                </a:solidFill>
              </a:rPr>
              <a:t>Manual</a:t>
            </a:r>
          </a:p>
          <a:p>
            <a:r>
              <a:rPr lang="en-US" altLang="en-US">
                <a:solidFill>
                  <a:schemeClr val="bg1"/>
                </a:solidFill>
              </a:rPr>
              <a:t>Platform</a:t>
            </a:r>
          </a:p>
          <a:p>
            <a:r>
              <a:rPr lang="en-US" altLang="en-US">
                <a:solidFill>
                  <a:schemeClr val="bg1"/>
                </a:solidFill>
              </a:rPr>
              <a:t>Application</a:t>
            </a:r>
          </a:p>
          <a:p>
            <a:r>
              <a:rPr lang="en-US" altLang="en-US">
                <a:solidFill>
                  <a:schemeClr val="bg1"/>
                </a:solidFill>
              </a:rPr>
              <a:t>Artifacts</a:t>
            </a:r>
          </a:p>
        </p:txBody>
      </p:sp>
      <p:sp>
        <p:nvSpPr>
          <p:cNvPr id="309255" name="Rectangle 7">
            <a:extLst>
              <a:ext uri="{FF2B5EF4-FFF2-40B4-BE49-F238E27FC236}">
                <a16:creationId xmlns:a16="http://schemas.microsoft.com/office/drawing/2014/main" id="{9F7BC054-8689-4AFB-B2C9-52509076D225}"/>
              </a:ext>
            </a:extLst>
          </p:cNvPr>
          <p:cNvSpPr>
            <a:spLocks noChangeArrowheads="1"/>
          </p:cNvSpPr>
          <p:nvPr/>
        </p:nvSpPr>
        <p:spPr bwMode="auto">
          <a:xfrm>
            <a:off x="185530" y="2239523"/>
            <a:ext cx="4495800" cy="1959853"/>
          </a:xfrm>
          <a:prstGeom prst="rect">
            <a:avLst/>
          </a:prstGeom>
          <a:solidFill>
            <a:srgbClr val="66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99FF"/>
            </a:extrusionClr>
            <a:contourClr>
              <a:srgbClr val="66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t" anchorCtr="1">
            <a:flatTx/>
          </a:bodyPr>
          <a:lstStyle/>
          <a:p>
            <a:r>
              <a:rPr lang="en-US" altLang="en-US" sz="1800" dirty="0"/>
              <a:t>MDA Tooling</a:t>
            </a:r>
          </a:p>
        </p:txBody>
      </p:sp>
      <p:sp>
        <p:nvSpPr>
          <p:cNvPr id="309256" name="Rectangle 8">
            <a:extLst>
              <a:ext uri="{FF2B5EF4-FFF2-40B4-BE49-F238E27FC236}">
                <a16:creationId xmlns:a16="http://schemas.microsoft.com/office/drawing/2014/main" id="{7FA02470-0364-4C91-9466-8CC7EFBB9C8B}"/>
              </a:ext>
            </a:extLst>
          </p:cNvPr>
          <p:cNvSpPr>
            <a:spLocks noGrp="1" noChangeArrowheads="1"/>
          </p:cNvSpPr>
          <p:nvPr>
            <p:ph type="title"/>
          </p:nvPr>
        </p:nvSpPr>
        <p:spPr>
          <a:xfrm>
            <a:off x="571500" y="249237"/>
            <a:ext cx="7696200" cy="474663"/>
          </a:xfrm>
        </p:spPr>
        <p:txBody>
          <a:bodyPr>
            <a:normAutofit fontScale="90000"/>
          </a:bodyPr>
          <a:lstStyle/>
          <a:p>
            <a:r>
              <a:rPr lang="en-US" altLang="en-US" dirty="0"/>
              <a:t>Model Driven Architecture (MDA)</a:t>
            </a:r>
          </a:p>
        </p:txBody>
      </p:sp>
      <p:sp>
        <p:nvSpPr>
          <p:cNvPr id="309257" name="Rectangle 9">
            <a:extLst>
              <a:ext uri="{FF2B5EF4-FFF2-40B4-BE49-F238E27FC236}">
                <a16:creationId xmlns:a16="http://schemas.microsoft.com/office/drawing/2014/main" id="{7DF37075-8CA0-4CC5-BB25-CE5886D2F87E}"/>
              </a:ext>
            </a:extLst>
          </p:cNvPr>
          <p:cNvSpPr>
            <a:spLocks noChangeArrowheads="1"/>
          </p:cNvSpPr>
          <p:nvPr/>
        </p:nvSpPr>
        <p:spPr bwMode="auto">
          <a:xfrm>
            <a:off x="261730" y="3068200"/>
            <a:ext cx="1676400" cy="818000"/>
          </a:xfrm>
          <a:prstGeom prst="rect">
            <a:avLst/>
          </a:prstGeom>
          <a:solidFill>
            <a:srgbClr val="8FCCD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FCCD1"/>
            </a:extrusionClr>
            <a:contourClr>
              <a:srgbClr val="8FCCD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dirty="0"/>
              <a:t>Provisioning</a:t>
            </a:r>
          </a:p>
          <a:p>
            <a:r>
              <a:rPr lang="en-US" altLang="en-US" dirty="0"/>
              <a:t>Engine</a:t>
            </a:r>
          </a:p>
        </p:txBody>
      </p:sp>
      <p:sp>
        <p:nvSpPr>
          <p:cNvPr id="309258" name="Text Box 10">
            <a:extLst>
              <a:ext uri="{FF2B5EF4-FFF2-40B4-BE49-F238E27FC236}">
                <a16:creationId xmlns:a16="http://schemas.microsoft.com/office/drawing/2014/main" id="{E66622FF-43D5-4647-8925-BF66C0312CA5}"/>
              </a:ext>
            </a:extLst>
          </p:cNvPr>
          <p:cNvSpPr txBox="1">
            <a:spLocks noChangeArrowheads="1"/>
          </p:cNvSpPr>
          <p:nvPr/>
        </p:nvSpPr>
        <p:spPr bwMode="auto">
          <a:xfrm rot="-1521719">
            <a:off x="4876800" y="1600200"/>
            <a:ext cx="1235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t>Implements</a:t>
            </a:r>
          </a:p>
        </p:txBody>
      </p:sp>
      <p:sp>
        <p:nvSpPr>
          <p:cNvPr id="309259" name="AutoShape 11">
            <a:extLst>
              <a:ext uri="{FF2B5EF4-FFF2-40B4-BE49-F238E27FC236}">
                <a16:creationId xmlns:a16="http://schemas.microsoft.com/office/drawing/2014/main" id="{1215FCE1-DA2B-4674-AD2A-0A68C375C4F5}"/>
              </a:ext>
            </a:extLst>
          </p:cNvPr>
          <p:cNvSpPr>
            <a:spLocks noChangeArrowheads="1"/>
          </p:cNvSpPr>
          <p:nvPr/>
        </p:nvSpPr>
        <p:spPr bwMode="auto">
          <a:xfrm rot="16200000">
            <a:off x="1480930" y="3132577"/>
            <a:ext cx="1219200" cy="609600"/>
          </a:xfrm>
          <a:prstGeom prst="upArrow">
            <a:avLst>
              <a:gd name="adj1" fmla="val 50000"/>
              <a:gd name="adj2" fmla="val 25000"/>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a:t>Uses</a:t>
            </a:r>
          </a:p>
        </p:txBody>
      </p:sp>
      <p:sp>
        <p:nvSpPr>
          <p:cNvPr id="309260" name="Rectangle 12">
            <a:extLst>
              <a:ext uri="{FF2B5EF4-FFF2-40B4-BE49-F238E27FC236}">
                <a16:creationId xmlns:a16="http://schemas.microsoft.com/office/drawing/2014/main" id="{8332F775-156E-4B15-A596-6280A8AA9EC6}"/>
              </a:ext>
            </a:extLst>
          </p:cNvPr>
          <p:cNvSpPr>
            <a:spLocks noChangeArrowheads="1"/>
          </p:cNvSpPr>
          <p:nvPr/>
        </p:nvSpPr>
        <p:spPr bwMode="auto">
          <a:xfrm>
            <a:off x="2395330" y="3132577"/>
            <a:ext cx="2057400" cy="609600"/>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dirty="0"/>
              <a:t>Technology Choices</a:t>
            </a:r>
          </a:p>
        </p:txBody>
      </p:sp>
      <p:sp>
        <p:nvSpPr>
          <p:cNvPr id="309262" name="AutoShape 14">
            <a:extLst>
              <a:ext uri="{FF2B5EF4-FFF2-40B4-BE49-F238E27FC236}">
                <a16:creationId xmlns:a16="http://schemas.microsoft.com/office/drawing/2014/main" id="{35F2B960-DE79-4C30-83C4-C7125F3D2761}"/>
              </a:ext>
            </a:extLst>
          </p:cNvPr>
          <p:cNvSpPr>
            <a:spLocks noChangeArrowheads="1"/>
          </p:cNvSpPr>
          <p:nvPr/>
        </p:nvSpPr>
        <p:spPr bwMode="auto">
          <a:xfrm>
            <a:off x="4648200" y="2590800"/>
            <a:ext cx="1447800" cy="1371600"/>
          </a:xfrm>
          <a:prstGeom prst="rightArrow">
            <a:avLst>
              <a:gd name="adj1" fmla="val 50000"/>
              <a:gd name="adj2" fmla="val 26389"/>
            </a:avLst>
          </a:prstGeom>
          <a:solidFill>
            <a:srgbClr val="3399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sz="1800"/>
              <a:t>Automates</a:t>
            </a:r>
          </a:p>
        </p:txBody>
      </p:sp>
      <p:sp>
        <p:nvSpPr>
          <p:cNvPr id="309263" name="Rectangle 15">
            <a:extLst>
              <a:ext uri="{FF2B5EF4-FFF2-40B4-BE49-F238E27FC236}">
                <a16:creationId xmlns:a16="http://schemas.microsoft.com/office/drawing/2014/main" id="{2402BBBB-1614-4EAE-9FF7-666844E886E9}"/>
              </a:ext>
            </a:extLst>
          </p:cNvPr>
          <p:cNvSpPr>
            <a:spLocks noChangeArrowheads="1"/>
          </p:cNvSpPr>
          <p:nvPr/>
        </p:nvSpPr>
        <p:spPr bwMode="auto">
          <a:xfrm>
            <a:off x="6400800" y="5257800"/>
            <a:ext cx="2057400" cy="990600"/>
          </a:xfrm>
          <a:prstGeom prst="rect">
            <a:avLst/>
          </a:prstGeom>
          <a:solidFill>
            <a:srgbClr val="FF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a:solidFill>
                  <a:schemeClr val="bg1"/>
                </a:solidFill>
              </a:rPr>
              <a:t>Automated</a:t>
            </a:r>
          </a:p>
          <a:p>
            <a:r>
              <a:rPr lang="en-US" altLang="en-US">
                <a:solidFill>
                  <a:schemeClr val="bg1"/>
                </a:solidFill>
              </a:rPr>
              <a:t>Platform</a:t>
            </a:r>
          </a:p>
          <a:p>
            <a:r>
              <a:rPr lang="en-US" altLang="en-US">
                <a:solidFill>
                  <a:schemeClr val="bg1"/>
                </a:solidFill>
              </a:rPr>
              <a:t>Application &amp; IDE</a:t>
            </a:r>
          </a:p>
          <a:p>
            <a:r>
              <a:rPr lang="en-US" altLang="en-US">
                <a:solidFill>
                  <a:schemeClr val="bg1"/>
                </a:solidFill>
              </a:rPr>
              <a:t>Artifacts</a:t>
            </a:r>
          </a:p>
        </p:txBody>
      </p:sp>
      <p:sp>
        <p:nvSpPr>
          <p:cNvPr id="309264" name="AutoShape 16">
            <a:extLst>
              <a:ext uri="{FF2B5EF4-FFF2-40B4-BE49-F238E27FC236}">
                <a16:creationId xmlns:a16="http://schemas.microsoft.com/office/drawing/2014/main" id="{92113106-5020-4E91-A612-46DF07003B01}"/>
              </a:ext>
            </a:extLst>
          </p:cNvPr>
          <p:cNvSpPr>
            <a:spLocks noChangeArrowheads="1"/>
          </p:cNvSpPr>
          <p:nvPr/>
        </p:nvSpPr>
        <p:spPr bwMode="auto">
          <a:xfrm>
            <a:off x="6172200" y="2362200"/>
            <a:ext cx="2590800" cy="2895600"/>
          </a:xfrm>
          <a:prstGeom prst="downArrowCallout">
            <a:avLst>
              <a:gd name="adj1" fmla="val 25000"/>
              <a:gd name="adj2" fmla="val 25000"/>
              <a:gd name="adj3" fmla="val 18627"/>
              <a:gd name="adj4" fmla="val 66667"/>
            </a:avLst>
          </a:prstGeom>
          <a:solidFill>
            <a:srgbClr val="D5FFD5"/>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D5FFD5"/>
            </a:extrusionClr>
            <a:contourClr>
              <a:srgbClr val="D5FFD5"/>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flatTx/>
          </a:bodyPr>
          <a:lstStyle/>
          <a:p>
            <a:endParaRPr lang="en-US" altLang="en-US" sz="1800"/>
          </a:p>
        </p:txBody>
      </p:sp>
      <p:cxnSp>
        <p:nvCxnSpPr>
          <p:cNvPr id="309265" name="AutoShape 17">
            <a:extLst>
              <a:ext uri="{FF2B5EF4-FFF2-40B4-BE49-F238E27FC236}">
                <a16:creationId xmlns:a16="http://schemas.microsoft.com/office/drawing/2014/main" id="{E83014AE-4F9B-4FD0-9D86-61ABB385EA54}"/>
              </a:ext>
            </a:extLst>
          </p:cNvPr>
          <p:cNvCxnSpPr>
            <a:cxnSpLocks noChangeShapeType="1"/>
            <a:stCxn id="309260" idx="0"/>
            <a:endCxn id="309272" idx="1"/>
          </p:cNvCxnSpPr>
          <p:nvPr/>
        </p:nvCxnSpPr>
        <p:spPr bwMode="auto">
          <a:xfrm flipV="1">
            <a:off x="3424030" y="1524000"/>
            <a:ext cx="2900570" cy="160857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8" name="Rectangle 20">
            <a:extLst>
              <a:ext uri="{FF2B5EF4-FFF2-40B4-BE49-F238E27FC236}">
                <a16:creationId xmlns:a16="http://schemas.microsoft.com/office/drawing/2014/main" id="{7231201C-2DBF-4C97-94F2-B2D55FF065EF}"/>
              </a:ext>
            </a:extLst>
          </p:cNvPr>
          <p:cNvSpPr>
            <a:spLocks noChangeArrowheads="1"/>
          </p:cNvSpPr>
          <p:nvPr/>
        </p:nvSpPr>
        <p:spPr bwMode="auto">
          <a:xfrm>
            <a:off x="6172200" y="2590800"/>
            <a:ext cx="2362200" cy="1676400"/>
          </a:xfrm>
          <a:prstGeom prst="rect">
            <a:avLst/>
          </a:prstGeom>
          <a:solidFill>
            <a:srgbClr val="3BD154"/>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3BD154"/>
            </a:extrusionClr>
            <a:contourClr>
              <a:srgbClr val="3BD154"/>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flatTx/>
          </a:bodyPr>
          <a:lstStyle/>
          <a:p>
            <a:r>
              <a:rPr lang="en-US" altLang="en-US" b="1" dirty="0">
                <a:solidFill>
                  <a:schemeClr val="bg1"/>
                </a:solidFill>
              </a:rPr>
              <a:t>Modeling Tool</a:t>
            </a:r>
          </a:p>
        </p:txBody>
      </p:sp>
      <p:sp>
        <p:nvSpPr>
          <p:cNvPr id="309269" name="Rectangle 21">
            <a:extLst>
              <a:ext uri="{FF2B5EF4-FFF2-40B4-BE49-F238E27FC236}">
                <a16:creationId xmlns:a16="http://schemas.microsoft.com/office/drawing/2014/main" id="{CF62826D-726E-4355-ACE6-889D335D2D70}"/>
              </a:ext>
            </a:extLst>
          </p:cNvPr>
          <p:cNvSpPr>
            <a:spLocks noChangeArrowheads="1"/>
          </p:cNvSpPr>
          <p:nvPr/>
        </p:nvSpPr>
        <p:spPr bwMode="auto">
          <a:xfrm>
            <a:off x="6324600" y="3657600"/>
            <a:ext cx="2057400" cy="228600"/>
          </a:xfrm>
          <a:prstGeom prst="rect">
            <a:avLst/>
          </a:prstGeom>
          <a:solidFill>
            <a:srgbClr val="99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contourClr>
              <a:srgbClr val="99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a:solidFill>
                  <a:schemeClr val="bg1"/>
                </a:solidFill>
              </a:rPr>
              <a:t>Provisioning Model</a:t>
            </a:r>
          </a:p>
        </p:txBody>
      </p:sp>
      <p:sp>
        <p:nvSpPr>
          <p:cNvPr id="309270" name="Rectangle 22">
            <a:extLst>
              <a:ext uri="{FF2B5EF4-FFF2-40B4-BE49-F238E27FC236}">
                <a16:creationId xmlns:a16="http://schemas.microsoft.com/office/drawing/2014/main" id="{34CAD7FA-82B5-4A0C-8DAB-A590810F3DFA}"/>
              </a:ext>
            </a:extLst>
          </p:cNvPr>
          <p:cNvSpPr>
            <a:spLocks noChangeArrowheads="1"/>
          </p:cNvSpPr>
          <p:nvPr/>
        </p:nvSpPr>
        <p:spPr bwMode="auto">
          <a:xfrm>
            <a:off x="6324600" y="2743200"/>
            <a:ext cx="2057400" cy="838200"/>
          </a:xfrm>
          <a:prstGeom prst="rect">
            <a:avLst/>
          </a:prstGeom>
          <a:solidFill>
            <a:srgbClr val="99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contourClr>
              <a:srgbClr val="99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sz="1800" dirty="0">
                <a:solidFill>
                  <a:schemeClr val="bg1"/>
                </a:solidFill>
              </a:rPr>
              <a:t>Users Domain</a:t>
            </a:r>
          </a:p>
          <a:p>
            <a:r>
              <a:rPr lang="en-US" altLang="en-US" sz="1800" dirty="0">
                <a:solidFill>
                  <a:schemeClr val="bg1"/>
                </a:solidFill>
              </a:rPr>
              <a:t>Model</a:t>
            </a:r>
          </a:p>
        </p:txBody>
      </p:sp>
      <p:sp>
        <p:nvSpPr>
          <p:cNvPr id="309271" name="AutoShape 23">
            <a:extLst>
              <a:ext uri="{FF2B5EF4-FFF2-40B4-BE49-F238E27FC236}">
                <a16:creationId xmlns:a16="http://schemas.microsoft.com/office/drawing/2014/main" id="{4CF4F075-D756-40FD-9ED1-97F7E3EA56CD}"/>
              </a:ext>
            </a:extLst>
          </p:cNvPr>
          <p:cNvSpPr>
            <a:spLocks noChangeArrowheads="1"/>
          </p:cNvSpPr>
          <p:nvPr/>
        </p:nvSpPr>
        <p:spPr bwMode="auto">
          <a:xfrm>
            <a:off x="6781800" y="2057400"/>
            <a:ext cx="1219200" cy="685800"/>
          </a:xfrm>
          <a:prstGeom prst="upArrow">
            <a:avLst>
              <a:gd name="adj1" fmla="val 50000"/>
              <a:gd name="adj2" fmla="val 25000"/>
            </a:avLst>
          </a:prstGeom>
          <a:solidFill>
            <a:srgbClr val="99FF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99FF99"/>
            </a:extrusionClr>
            <a:contourClr>
              <a:srgbClr val="99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lang="en-US" altLang="en-US" sz="1800">
                <a:solidFill>
                  <a:schemeClr val="bg1"/>
                </a:solidFill>
              </a:rPr>
              <a:t>Uses</a:t>
            </a:r>
          </a:p>
        </p:txBody>
      </p:sp>
      <p:sp>
        <p:nvSpPr>
          <p:cNvPr id="309272" name="Rectangle 24">
            <a:extLst>
              <a:ext uri="{FF2B5EF4-FFF2-40B4-BE49-F238E27FC236}">
                <a16:creationId xmlns:a16="http://schemas.microsoft.com/office/drawing/2014/main" id="{A8B0B5DA-7A70-4943-87DB-70CC2D470CBA}"/>
              </a:ext>
            </a:extLst>
          </p:cNvPr>
          <p:cNvSpPr>
            <a:spLocks noChangeArrowheads="1"/>
          </p:cNvSpPr>
          <p:nvPr/>
        </p:nvSpPr>
        <p:spPr bwMode="auto">
          <a:xfrm>
            <a:off x="6324600" y="1066800"/>
            <a:ext cx="2362200" cy="914400"/>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flatTx/>
          </a:bodyPr>
          <a:lstStyle/>
          <a:p>
            <a:r>
              <a:rPr lang="en-US" altLang="en-US" sz="2000" dirty="0">
                <a:solidFill>
                  <a:schemeClr val="bg1"/>
                </a:solidFill>
              </a:rPr>
              <a:t>Modeling Language   &amp; Profile </a:t>
            </a:r>
          </a:p>
          <a:p>
            <a:r>
              <a:rPr lang="en-US" altLang="en-US" sz="2000" dirty="0">
                <a:solidFill>
                  <a:schemeClr val="bg1"/>
                </a:solidFill>
              </a:rPr>
              <a:t>(E.g. UML, OWL)</a:t>
            </a:r>
          </a:p>
        </p:txBody>
      </p:sp>
      <p:sp>
        <p:nvSpPr>
          <p:cNvPr id="14" name="TextBox 13">
            <a:extLst>
              <a:ext uri="{FF2B5EF4-FFF2-40B4-BE49-F238E27FC236}">
                <a16:creationId xmlns:a16="http://schemas.microsoft.com/office/drawing/2014/main" id="{7C2A408E-10BA-4D6F-BEB8-8939E66B5A2D}"/>
              </a:ext>
            </a:extLst>
          </p:cNvPr>
          <p:cNvSpPr txBox="1"/>
          <p:nvPr/>
        </p:nvSpPr>
        <p:spPr>
          <a:xfrm>
            <a:off x="571500" y="841492"/>
            <a:ext cx="4861908" cy="369332"/>
          </a:xfrm>
          <a:prstGeom prst="rect">
            <a:avLst/>
          </a:prstGeom>
          <a:noFill/>
        </p:spPr>
        <p:txBody>
          <a:bodyPr wrap="none" rtlCol="0">
            <a:spAutoFit/>
          </a:bodyPr>
          <a:lstStyle/>
          <a:p>
            <a:r>
              <a:rPr lang="en-US" dirty="0"/>
              <a:t>http://www.omg.org/cgi-bin/doc?ormsc/14-06-01</a:t>
            </a:r>
          </a:p>
        </p:txBody>
      </p:sp>
    </p:spTree>
    <p:extLst>
      <p:ext uri="{BB962C8B-B14F-4D97-AF65-F5344CB8AC3E}">
        <p14:creationId xmlns:p14="http://schemas.microsoft.com/office/powerpoint/2010/main" val="12110842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224FC9-EA9F-463C-A602-C5F9A388C28C}"/>
              </a:ext>
            </a:extLst>
          </p:cNvPr>
          <p:cNvSpPr/>
          <p:nvPr/>
        </p:nvSpPr>
        <p:spPr>
          <a:xfrm>
            <a:off x="4023715" y="2321004"/>
            <a:ext cx="979756" cy="2215991"/>
          </a:xfrm>
          <a:prstGeom prst="rect">
            <a:avLst/>
          </a:prstGeom>
          <a:noFill/>
        </p:spPr>
        <p:txBody>
          <a:bodyPr wrap="none" lIns="91440" tIns="45720" rIns="91440" bIns="45720">
            <a:spAutoFit/>
          </a:bodyPr>
          <a:lstStyle/>
          <a:p>
            <a:pPr algn="ctr"/>
            <a:r>
              <a:rPr lang="en-US" sz="13800" b="1" cap="none" spc="0" dirty="0">
                <a:ln w="22225">
                  <a:solidFill>
                    <a:schemeClr val="accent2"/>
                  </a:solidFill>
                  <a:prstDash val="solid"/>
                </a:ln>
                <a:solidFill>
                  <a:schemeClr val="accent2">
                    <a:lumMod val="40000"/>
                    <a:lumOff val="60000"/>
                  </a:schemeClr>
                </a:solidFill>
                <a:effectLst/>
              </a:rPr>
              <a:t>?</a:t>
            </a:r>
          </a:p>
        </p:txBody>
      </p:sp>
      <p:sp>
        <p:nvSpPr>
          <p:cNvPr id="7" name="Date Placeholder 6"/>
          <p:cNvSpPr>
            <a:spLocks noGrp="1"/>
          </p:cNvSpPr>
          <p:nvPr>
            <p:ph type="dt" sz="half" idx="10"/>
          </p:nvPr>
        </p:nvSpPr>
        <p:spPr/>
        <p:txBody>
          <a:bodyPr/>
          <a:lstStyle/>
          <a:p>
            <a:r>
              <a:rPr lang="en-US" dirty="0"/>
              <a:t>March 2018</a:t>
            </a:r>
          </a:p>
        </p:txBody>
      </p:sp>
      <p:sp>
        <p:nvSpPr>
          <p:cNvPr id="8" name="Slide Number Placeholder 7"/>
          <p:cNvSpPr>
            <a:spLocks noGrp="1"/>
          </p:cNvSpPr>
          <p:nvPr>
            <p:ph type="sldNum" sz="quarter" idx="11"/>
          </p:nvPr>
        </p:nvSpPr>
        <p:spPr/>
        <p:txBody>
          <a:bodyPr/>
          <a:lstStyle/>
          <a:p>
            <a:fld id="{987D7693-E132-40A2-A808-4CF056E677D9}" type="slidenum">
              <a:rPr lang="en-US" smtClean="0"/>
              <a:t>16</a:t>
            </a:fld>
            <a:endParaRPr lang="en-US" dirty="0"/>
          </a:p>
        </p:txBody>
      </p:sp>
      <p:sp>
        <p:nvSpPr>
          <p:cNvPr id="9" name="Footer Placeholder 8"/>
          <p:cNvSpPr>
            <a:spLocks noGrp="1"/>
          </p:cNvSpPr>
          <p:nvPr>
            <p:ph type="ftr" sz="quarter" idx="12"/>
          </p:nvPr>
        </p:nvSpPr>
        <p:spPr/>
        <p:txBody>
          <a:bodyPr>
            <a:normAutofit/>
          </a:bodyPr>
          <a:lstStyle/>
          <a:p>
            <a:endParaRPr lang="en-US" dirty="0"/>
          </a:p>
        </p:txBody>
      </p:sp>
      <p:sp>
        <p:nvSpPr>
          <p:cNvPr id="10" name="Title 9"/>
          <p:cNvSpPr>
            <a:spLocks noGrp="1"/>
          </p:cNvSpPr>
          <p:nvPr>
            <p:ph type="title"/>
          </p:nvPr>
        </p:nvSpPr>
        <p:spPr/>
        <p:txBody>
          <a:bodyPr/>
          <a:lstStyle/>
          <a:p>
            <a:r>
              <a:rPr lang="en-US" dirty="0"/>
              <a:t>Example: What is a threat actor?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11" y="1574810"/>
            <a:ext cx="2143125" cy="2857500"/>
          </a:xfrm>
          <a:prstGeom prst="rect">
            <a:avLst/>
          </a:prstGeom>
        </p:spPr>
      </p:pic>
      <p:sp>
        <p:nvSpPr>
          <p:cNvPr id="12" name="Right Arrow 11"/>
          <p:cNvSpPr/>
          <p:nvPr/>
        </p:nvSpPr>
        <p:spPr>
          <a:xfrm>
            <a:off x="542423" y="2012960"/>
            <a:ext cx="2362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Threat</a:t>
            </a:r>
          </a:p>
          <a:p>
            <a:pPr algn="ctr"/>
            <a:r>
              <a:rPr lang="en-US" dirty="0"/>
              <a:t>Actor</a:t>
            </a:r>
          </a:p>
          <a:p>
            <a:pPr algn="ctr"/>
            <a:r>
              <a:rPr lang="en-US" dirty="0"/>
              <a:t>Concept</a:t>
            </a:r>
          </a:p>
        </p:txBody>
      </p:sp>
      <p:sp>
        <p:nvSpPr>
          <p:cNvPr id="2" name="TextBox 1"/>
          <p:cNvSpPr txBox="1"/>
          <p:nvPr/>
        </p:nvSpPr>
        <p:spPr>
          <a:xfrm>
            <a:off x="6248400" y="1295400"/>
            <a:ext cx="2362200" cy="3416320"/>
          </a:xfrm>
          <a:prstGeom prst="rect">
            <a:avLst/>
          </a:prstGeom>
          <a:noFill/>
        </p:spPr>
        <p:txBody>
          <a:bodyPr wrap="square" rtlCol="0">
            <a:spAutoFit/>
          </a:bodyPr>
          <a:lstStyle/>
          <a:p>
            <a:r>
              <a:rPr lang="en-US" u="sng" dirty="0"/>
              <a:t>Dictionary</a:t>
            </a:r>
          </a:p>
          <a:p>
            <a:r>
              <a:rPr lang="en-US" dirty="0"/>
              <a:t>A threat actor, also called a malicious actor, is an entity that is partially or wholly responsible for an </a:t>
            </a:r>
            <a:r>
              <a:rPr lang="en-US" dirty="0">
                <a:hlinkClick r:id="rId3"/>
              </a:rPr>
              <a:t>incident</a:t>
            </a:r>
            <a:r>
              <a:rPr lang="en-US" dirty="0"/>
              <a:t> that impacts – or has the potential to impact -- an organization's security. </a:t>
            </a:r>
          </a:p>
          <a:p>
            <a:endParaRPr lang="en-US" dirty="0"/>
          </a:p>
        </p:txBody>
      </p:sp>
      <p:pic>
        <p:nvPicPr>
          <p:cNvPr id="3" name="Picture 2"/>
          <p:cNvPicPr>
            <a:picLocks noChangeAspect="1"/>
          </p:cNvPicPr>
          <p:nvPr/>
        </p:nvPicPr>
        <p:blipFill>
          <a:blip r:embed="rId4"/>
          <a:stretch>
            <a:fillRect/>
          </a:stretch>
        </p:blipFill>
        <p:spPr>
          <a:xfrm>
            <a:off x="3414211" y="4438215"/>
            <a:ext cx="8782050" cy="3143250"/>
          </a:xfrm>
          <a:prstGeom prst="rect">
            <a:avLst/>
          </a:prstGeom>
        </p:spPr>
      </p:pic>
      <p:sp>
        <p:nvSpPr>
          <p:cNvPr id="13" name="Right Arrow 11"/>
          <p:cNvSpPr/>
          <p:nvPr/>
        </p:nvSpPr>
        <p:spPr>
          <a:xfrm>
            <a:off x="542423" y="4381501"/>
            <a:ext cx="23622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element, not a threat actor.</a:t>
            </a:r>
          </a:p>
        </p:txBody>
      </p:sp>
      <p:grpSp>
        <p:nvGrpSpPr>
          <p:cNvPr id="6" name="Group 5"/>
          <p:cNvGrpSpPr/>
          <p:nvPr/>
        </p:nvGrpSpPr>
        <p:grpSpPr>
          <a:xfrm>
            <a:off x="2064657" y="3708410"/>
            <a:ext cx="1267993" cy="1447800"/>
            <a:chOff x="2064657" y="3708410"/>
            <a:chExt cx="1267993" cy="1447800"/>
          </a:xfrm>
        </p:grpSpPr>
        <p:sp>
          <p:nvSpPr>
            <p:cNvPr id="4" name="Arrow: Curved Down 3"/>
            <p:cNvSpPr/>
            <p:nvPr/>
          </p:nvSpPr>
          <p:spPr>
            <a:xfrm rot="16200000">
              <a:off x="2348390" y="4171950"/>
              <a:ext cx="1447800" cy="520720"/>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2064657" y="4017065"/>
              <a:ext cx="777777" cy="646331"/>
            </a:xfrm>
            <a:prstGeom prst="rect">
              <a:avLst/>
            </a:prstGeom>
            <a:noFill/>
          </p:spPr>
          <p:txBody>
            <a:bodyPr wrap="none" rtlCol="0">
              <a:spAutoFit/>
            </a:bodyPr>
            <a:lstStyle/>
            <a:p>
              <a:r>
                <a:rPr lang="en-US" dirty="0">
                  <a:solidFill>
                    <a:srgbClr val="FFFF00"/>
                  </a:solidFill>
                </a:rPr>
                <a:t>Data</a:t>
              </a:r>
            </a:p>
            <a:p>
              <a:r>
                <a:rPr lang="en-US" dirty="0">
                  <a:solidFill>
                    <a:srgbClr val="FFFF00"/>
                  </a:solidFill>
                </a:rPr>
                <a:t>About</a:t>
              </a:r>
            </a:p>
          </p:txBody>
        </p:sp>
      </p:grpSp>
    </p:spTree>
    <p:extLst>
      <p:ext uri="{BB962C8B-B14F-4D97-AF65-F5344CB8AC3E}">
        <p14:creationId xmlns:p14="http://schemas.microsoft.com/office/powerpoint/2010/main" val="256590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March 2018</a:t>
            </a:r>
          </a:p>
        </p:txBody>
      </p:sp>
      <p:sp>
        <p:nvSpPr>
          <p:cNvPr id="4" name="Slide Number Placeholder 3"/>
          <p:cNvSpPr>
            <a:spLocks noGrp="1"/>
          </p:cNvSpPr>
          <p:nvPr>
            <p:ph type="sldNum" sz="quarter" idx="11"/>
          </p:nvPr>
        </p:nvSpPr>
        <p:spPr/>
        <p:txBody>
          <a:bodyPr/>
          <a:lstStyle/>
          <a:p>
            <a:fld id="{987D7693-E132-40A2-A808-4CF056E677D9}" type="slidenum">
              <a:rPr lang="en-US" smtClean="0"/>
              <a:t>17</a:t>
            </a:fld>
            <a:endParaRPr lang="en-US" dirty="0"/>
          </a:p>
        </p:txBody>
      </p:sp>
      <p:sp>
        <p:nvSpPr>
          <p:cNvPr id="5" name="Footer Placeholder 4"/>
          <p:cNvSpPr>
            <a:spLocks noGrp="1"/>
          </p:cNvSpPr>
          <p:nvPr>
            <p:ph type="ftr" sz="quarter" idx="12"/>
          </p:nvPr>
        </p:nvSpPr>
        <p:spPr/>
        <p:txBody>
          <a:bodyPr>
            <a:normAutofit/>
          </a:bodyPr>
          <a:lstStyle/>
          <a:p>
            <a:endParaRPr lang="en-US" dirty="0"/>
          </a:p>
        </p:txBody>
      </p:sp>
      <p:sp>
        <p:nvSpPr>
          <p:cNvPr id="7" name="Title 6"/>
          <p:cNvSpPr>
            <a:spLocks noGrp="1"/>
          </p:cNvSpPr>
          <p:nvPr>
            <p:ph type="title"/>
          </p:nvPr>
        </p:nvSpPr>
        <p:spPr/>
        <p:txBody>
          <a:bodyPr/>
          <a:lstStyle/>
          <a:p>
            <a:r>
              <a:rPr lang="en-US" dirty="0"/>
              <a:t>Data represents concepts</a:t>
            </a:r>
          </a:p>
        </p:txBody>
      </p:sp>
      <p:pic>
        <p:nvPicPr>
          <p:cNvPr id="9" name="Picture 8"/>
          <p:cNvPicPr>
            <a:picLocks noChangeAspect="1"/>
          </p:cNvPicPr>
          <p:nvPr/>
        </p:nvPicPr>
        <p:blipFill>
          <a:blip r:embed="rId2"/>
          <a:stretch>
            <a:fillRect/>
          </a:stretch>
        </p:blipFill>
        <p:spPr>
          <a:xfrm>
            <a:off x="762000" y="1424869"/>
            <a:ext cx="2438095" cy="5231746"/>
          </a:xfrm>
          <a:prstGeom prst="rect">
            <a:avLst/>
          </a:prstGeom>
        </p:spPr>
      </p:pic>
      <p:pic>
        <p:nvPicPr>
          <p:cNvPr id="10" name="Picture 9"/>
          <p:cNvPicPr>
            <a:picLocks noChangeAspect="1"/>
          </p:cNvPicPr>
          <p:nvPr/>
        </p:nvPicPr>
        <p:blipFill>
          <a:blip r:embed="rId3"/>
          <a:stretch>
            <a:fillRect/>
          </a:stretch>
        </p:blipFill>
        <p:spPr>
          <a:xfrm>
            <a:off x="5190821" y="4677009"/>
            <a:ext cx="3098413" cy="1866667"/>
          </a:xfrm>
          <a:prstGeom prst="rect">
            <a:avLst/>
          </a:prstGeom>
        </p:spPr>
      </p:pic>
      <p:sp>
        <p:nvSpPr>
          <p:cNvPr id="11" name="Right Arrow 10"/>
          <p:cNvSpPr/>
          <p:nvPr/>
        </p:nvSpPr>
        <p:spPr>
          <a:xfrm>
            <a:off x="3321437" y="2647833"/>
            <a:ext cx="1905000" cy="160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Represents</a:t>
            </a:r>
          </a:p>
        </p:txBody>
      </p:sp>
      <p:pic>
        <p:nvPicPr>
          <p:cNvPr id="12" name="Picture 11">
            <a:extLst>
              <a:ext uri="{FF2B5EF4-FFF2-40B4-BE49-F238E27FC236}">
                <a16:creationId xmlns:a16="http://schemas.microsoft.com/office/drawing/2014/main" id="{F553149E-105C-47DE-AEC9-BE04ED156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437" y="1696892"/>
            <a:ext cx="2143125" cy="2857500"/>
          </a:xfrm>
          <a:prstGeom prst="rect">
            <a:avLst/>
          </a:prstGeom>
        </p:spPr>
      </p:pic>
    </p:spTree>
    <p:extLst>
      <p:ext uri="{BB962C8B-B14F-4D97-AF65-F5344CB8AC3E}">
        <p14:creationId xmlns:p14="http://schemas.microsoft.com/office/powerpoint/2010/main" val="17025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March 2018</a:t>
            </a:r>
          </a:p>
        </p:txBody>
      </p:sp>
      <p:sp>
        <p:nvSpPr>
          <p:cNvPr id="3" name="Slide Number Placeholder 2"/>
          <p:cNvSpPr>
            <a:spLocks noGrp="1"/>
          </p:cNvSpPr>
          <p:nvPr>
            <p:ph type="sldNum" sz="quarter" idx="11"/>
          </p:nvPr>
        </p:nvSpPr>
        <p:spPr/>
        <p:txBody>
          <a:bodyPr/>
          <a:lstStyle/>
          <a:p>
            <a:fld id="{987D7693-E132-40A2-A808-4CF056E677D9}" type="slidenum">
              <a:rPr lang="en-US" smtClean="0"/>
              <a:t>18</a:t>
            </a:fld>
            <a:endParaRPr lang="en-US" dirty="0"/>
          </a:p>
        </p:txBody>
      </p:sp>
      <p:sp>
        <p:nvSpPr>
          <p:cNvPr id="4" name="Footer Placeholder 3"/>
          <p:cNvSpPr>
            <a:spLocks noGrp="1"/>
          </p:cNvSpPr>
          <p:nvPr>
            <p:ph type="ftr" sz="quarter" idx="12"/>
          </p:nvPr>
        </p:nvSpPr>
        <p:spPr/>
        <p:txBody>
          <a:bodyPr>
            <a:normAutofit/>
          </a:bodyPr>
          <a:lstStyle/>
          <a:p>
            <a:endParaRPr lang="en-US" dirty="0"/>
          </a:p>
        </p:txBody>
      </p:sp>
      <p:sp>
        <p:nvSpPr>
          <p:cNvPr id="5" name="Title 4"/>
          <p:cNvSpPr>
            <a:spLocks noGrp="1"/>
          </p:cNvSpPr>
          <p:nvPr>
            <p:ph type="title"/>
          </p:nvPr>
        </p:nvSpPr>
        <p:spPr/>
        <p:txBody>
          <a:bodyPr>
            <a:normAutofit fontScale="90000"/>
          </a:bodyPr>
          <a:lstStyle/>
          <a:p>
            <a:r>
              <a:rPr lang="en-US" dirty="0"/>
              <a:t>Example of Mapping Pattern (UML Profile)</a:t>
            </a:r>
          </a:p>
        </p:txBody>
      </p:sp>
      <p:pic>
        <p:nvPicPr>
          <p:cNvPr id="8" name="Picture 7"/>
          <p:cNvPicPr>
            <a:picLocks noChangeAspect="1"/>
          </p:cNvPicPr>
          <p:nvPr/>
        </p:nvPicPr>
        <p:blipFill>
          <a:blip r:embed="rId2"/>
          <a:stretch>
            <a:fillRect/>
          </a:stretch>
        </p:blipFill>
        <p:spPr>
          <a:xfrm>
            <a:off x="30480" y="1524000"/>
            <a:ext cx="9144000" cy="4709830"/>
          </a:xfrm>
          <a:prstGeom prst="rect">
            <a:avLst/>
          </a:prstGeom>
        </p:spPr>
      </p:pic>
      <p:sp>
        <p:nvSpPr>
          <p:cNvPr id="6" name="Rectangle 5">
            <a:extLst>
              <a:ext uri="{FF2B5EF4-FFF2-40B4-BE49-F238E27FC236}">
                <a16:creationId xmlns:a16="http://schemas.microsoft.com/office/drawing/2014/main" id="{75FE449A-38A3-4E9F-885C-DD5312CCAAA0}"/>
              </a:ext>
            </a:extLst>
          </p:cNvPr>
          <p:cNvSpPr/>
          <p:nvPr/>
        </p:nvSpPr>
        <p:spPr>
          <a:xfrm rot="2286477">
            <a:off x="1645561" y="2967335"/>
            <a:ext cx="5852884" cy="1754326"/>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Not Intended to be</a:t>
            </a:r>
          </a:p>
          <a:p>
            <a:pPr algn="ctr"/>
            <a:r>
              <a:rPr lang="en-US" sz="5400" b="1" dirty="0">
                <a:ln w="22225">
                  <a:solidFill>
                    <a:schemeClr val="accent2"/>
                  </a:solidFill>
                  <a:prstDash val="solid"/>
                </a:ln>
                <a:solidFill>
                  <a:schemeClr val="accent2">
                    <a:lumMod val="40000"/>
                    <a:lumOff val="60000"/>
                  </a:schemeClr>
                </a:solidFill>
              </a:rPr>
              <a:t>Read</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5688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Large Company</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Company with multiple datacenters, office facilities, international business activity</a:t>
            </a:r>
          </a:p>
          <a:p>
            <a:r>
              <a:rPr lang="en-US" dirty="0"/>
              <a:t>Large number of deployed security systems, sensors</a:t>
            </a:r>
          </a:p>
          <a:p>
            <a:pPr lvl="1"/>
            <a:r>
              <a:rPr lang="en-US" dirty="0"/>
              <a:t>Firewalls, IDS/IPS, SIEM, monitoring systems, notification/alerting, etc. </a:t>
            </a:r>
          </a:p>
          <a:p>
            <a:pPr lvl="1"/>
            <a:r>
              <a:rPr lang="en-US" dirty="0"/>
              <a:t>Uses FW/Snort rules, STIX/TAXII, </a:t>
            </a:r>
            <a:r>
              <a:rPr lang="en-US" dirty="0" err="1"/>
              <a:t>IODef</a:t>
            </a:r>
            <a:r>
              <a:rPr lang="en-US" dirty="0"/>
              <a:t>, alarms for fire and intrusions, etc. </a:t>
            </a:r>
          </a:p>
          <a:p>
            <a:pPr lvl="1"/>
            <a:r>
              <a:rPr lang="en-US" dirty="0"/>
              <a:t>Physical and information security staff, some 24/7</a:t>
            </a:r>
          </a:p>
          <a:p>
            <a:r>
              <a:rPr lang="en-US" dirty="0"/>
              <a:t>Interoperable (but not uniform) threat monitoring and assessment</a:t>
            </a:r>
          </a:p>
        </p:txBody>
      </p:sp>
      <p:sp>
        <p:nvSpPr>
          <p:cNvPr id="5" name="Footer Placeholder 4"/>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19</a:t>
            </a:fld>
            <a:endParaRPr lang="en-US"/>
          </a:p>
        </p:txBody>
      </p:sp>
      <p:sp>
        <p:nvSpPr>
          <p:cNvPr id="7" name="Date Placeholder 6"/>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46227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p:cNvPr>
          <p:cNvPicPr>
            <a:picLocks noChangeAspect="1"/>
          </p:cNvPicPr>
          <p:nvPr/>
        </p:nvPicPr>
        <p:blipFill>
          <a:blip r:embed="rId3"/>
          <a:stretch>
            <a:fillRect/>
          </a:stretch>
        </p:blipFill>
        <p:spPr>
          <a:xfrm>
            <a:off x="1085851" y="3657600"/>
            <a:ext cx="6915150" cy="3390900"/>
          </a:xfrm>
          <a:prstGeom prst="rect">
            <a:avLst/>
          </a:prstGeom>
        </p:spPr>
      </p:pic>
      <p:sp>
        <p:nvSpPr>
          <p:cNvPr id="2" name="Content Placeholder 1"/>
          <p:cNvSpPr>
            <a:spLocks noGrp="1"/>
          </p:cNvSpPr>
          <p:nvPr>
            <p:ph sz="quarter" idx="13"/>
          </p:nvPr>
        </p:nvSpPr>
        <p:spPr/>
        <p:txBody>
          <a:bodyPr/>
          <a:lstStyle/>
          <a:p>
            <a:r>
              <a:rPr lang="en-US" dirty="0"/>
              <a:t>Everything works with everything else, securely</a:t>
            </a:r>
          </a:p>
          <a:p>
            <a:r>
              <a:rPr lang="en-US" dirty="0"/>
              <a:t>Information from multiple sources can be correlated, analyzed and leveraged – accurately</a:t>
            </a:r>
          </a:p>
          <a:p>
            <a:r>
              <a:rPr lang="en-US" dirty="0"/>
              <a:t>We can collaborate with anyone – inside or outside of our enterprise – instantly</a:t>
            </a:r>
          </a:p>
          <a:p>
            <a:r>
              <a:rPr lang="en-US" dirty="0">
                <a:solidFill>
                  <a:srgbClr val="FF0000"/>
                </a:solidFill>
              </a:rPr>
              <a:t>This is an ideal, we will never get there. But…</a:t>
            </a:r>
          </a:p>
        </p:txBody>
      </p:sp>
      <p:sp>
        <p:nvSpPr>
          <p:cNvPr id="3" name="Date Placeholder 2"/>
          <p:cNvSpPr>
            <a:spLocks noGrp="1"/>
          </p:cNvSpPr>
          <p:nvPr>
            <p:ph type="dt" sz="half" idx="14"/>
          </p:nvPr>
        </p:nvSpPr>
        <p:spPr/>
        <p:txBody>
          <a:bodyPr/>
          <a:lstStyle/>
          <a:p>
            <a:r>
              <a:rPr lang="en-US" dirty="0"/>
              <a:t>5/2018</a:t>
            </a:r>
          </a:p>
        </p:txBody>
      </p:sp>
      <p:sp>
        <p:nvSpPr>
          <p:cNvPr id="4" name="Slide Number Placeholder 3"/>
          <p:cNvSpPr>
            <a:spLocks noGrp="1"/>
          </p:cNvSpPr>
          <p:nvPr>
            <p:ph type="sldNum" sz="quarter" idx="15"/>
          </p:nvPr>
        </p:nvSpPr>
        <p:spPr/>
        <p:txBody>
          <a:bodyPr/>
          <a:lstStyle/>
          <a:p>
            <a:fld id="{987D7693-E132-40A2-A808-4CF056E677D9}" type="slidenum">
              <a:rPr lang="en-US" smtClean="0"/>
              <a:t>2</a:t>
            </a:fld>
            <a:endParaRPr lang="en-US" dirty="0"/>
          </a:p>
        </p:txBody>
      </p:sp>
      <p:sp>
        <p:nvSpPr>
          <p:cNvPr id="5" name="Footer Placeholder 4"/>
          <p:cNvSpPr>
            <a:spLocks noGrp="1"/>
          </p:cNvSpPr>
          <p:nvPr>
            <p:ph type="ftr" sz="quarter" idx="16"/>
          </p:nvPr>
        </p:nvSpPr>
        <p:spPr/>
        <p:txBody>
          <a:bodyPr>
            <a:normAutofit fontScale="92500"/>
          </a:bodyPr>
          <a:lstStyle/>
          <a:p>
            <a:r>
              <a:rPr lang="en-US" dirty="0"/>
              <a:t>Copyright (c) 2012-2018 Model Driven Solutions, Inc. as Model Driven Solutions</a:t>
            </a:r>
          </a:p>
        </p:txBody>
      </p:sp>
      <p:sp>
        <p:nvSpPr>
          <p:cNvPr id="6" name="Title 5"/>
          <p:cNvSpPr>
            <a:spLocks noGrp="1"/>
          </p:cNvSpPr>
          <p:nvPr>
            <p:ph type="title"/>
          </p:nvPr>
        </p:nvSpPr>
        <p:spPr/>
        <p:txBody>
          <a:bodyPr/>
          <a:lstStyle/>
          <a:p>
            <a:r>
              <a:rPr lang="en-US" dirty="0"/>
              <a:t>Frictionless World Ideal</a:t>
            </a:r>
          </a:p>
        </p:txBody>
      </p:sp>
    </p:spTree>
    <p:extLst>
      <p:ext uri="{BB962C8B-B14F-4D97-AF65-F5344CB8AC3E}">
        <p14:creationId xmlns:p14="http://schemas.microsoft.com/office/powerpoint/2010/main" val="171296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 Critical Infrastructure</a:t>
            </a:r>
          </a:p>
        </p:txBody>
      </p:sp>
      <p:sp>
        <p:nvSpPr>
          <p:cNvPr id="3" name="Content Placeholder 2"/>
          <p:cNvSpPr>
            <a:spLocks noGrp="1"/>
          </p:cNvSpPr>
          <p:nvPr>
            <p:ph idx="4294967295"/>
          </p:nvPr>
        </p:nvSpPr>
        <p:spPr>
          <a:xfrm>
            <a:off x="457200" y="1600200"/>
            <a:ext cx="8229600" cy="4876800"/>
          </a:xfrm>
          <a:prstGeom prst="rect">
            <a:avLst/>
          </a:prstGeom>
        </p:spPr>
        <p:txBody>
          <a:bodyPr>
            <a:normAutofit/>
          </a:bodyPr>
          <a:lstStyle/>
          <a:p>
            <a:r>
              <a:rPr lang="en-US" dirty="0"/>
              <a:t>Target: A group of organizations that collaboratively manage critical infrastructure and utilize Industrial Control Systems.</a:t>
            </a:r>
          </a:p>
          <a:p>
            <a:r>
              <a:rPr lang="en-US" dirty="0"/>
              <a:t>Power, water and other critical infrastructure are threatened by cyber and physical terrorism. </a:t>
            </a:r>
          </a:p>
          <a:p>
            <a:r>
              <a:rPr lang="en-US" dirty="0"/>
              <a:t>Industrial Control Systems are increasingly computer controlled and connected (directly or indirectly) to the internet and may embed compromised control hardware/software from questionable sources.</a:t>
            </a:r>
          </a:p>
        </p:txBody>
      </p:sp>
      <p:sp>
        <p:nvSpPr>
          <p:cNvPr id="5" name="Footer Placeholder 4"/>
          <p:cNvSpPr>
            <a:spLocks noGrp="1"/>
          </p:cNvSpPr>
          <p:nvPr>
            <p:ph type="ftr" sz="quarter" idx="16"/>
          </p:nvPr>
        </p:nvSpPr>
        <p:spPr/>
        <p:txBody>
          <a:bodyPr/>
          <a:lstStyle/>
          <a:p>
            <a:r>
              <a:rPr lang="en-US"/>
              <a:t>OMG Threat &amp; Risk for STIDS 2015</a:t>
            </a:r>
          </a:p>
        </p:txBody>
      </p:sp>
      <p:sp>
        <p:nvSpPr>
          <p:cNvPr id="6" name="Slide Number Placeholder 5"/>
          <p:cNvSpPr>
            <a:spLocks noGrp="1"/>
          </p:cNvSpPr>
          <p:nvPr>
            <p:ph type="sldNum" sz="quarter" idx="15"/>
          </p:nvPr>
        </p:nvSpPr>
        <p:spPr/>
        <p:txBody>
          <a:bodyPr/>
          <a:lstStyle/>
          <a:p>
            <a:fld id="{C5349D12-3EF0-44B0-8484-0F10BE0E01DA}" type="slidenum">
              <a:rPr lang="en-US" smtClean="0"/>
              <a:t>20</a:t>
            </a:fld>
            <a:endParaRPr lang="en-US"/>
          </a:p>
        </p:txBody>
      </p:sp>
      <p:sp>
        <p:nvSpPr>
          <p:cNvPr id="7" name="Date Placeholder 6"/>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16730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Potential Information Flows</a:t>
            </a:r>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IT System Hardening</a:t>
            </a: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Manual Shutdown</a:t>
            </a: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STIX Incident</a:t>
            </a: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NIEM</a:t>
            </a:r>
          </a:p>
          <a:p>
            <a:pPr algn="ctr"/>
            <a:r>
              <a:rPr lang="en-US" sz="1600" dirty="0">
                <a:solidFill>
                  <a:schemeClr val="tx1"/>
                </a:solidFill>
              </a:rPr>
              <a:t>Incident</a:t>
            </a: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Arrest Report</a:t>
            </a: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Fusion Center</a:t>
            </a:r>
          </a:p>
          <a:p>
            <a:pPr algn="ctr"/>
            <a:r>
              <a:rPr lang="en-US" sz="1400" dirty="0">
                <a:solidFill>
                  <a:schemeClr val="tx1"/>
                </a:solidFill>
              </a:rPr>
              <a:t>Intelligence</a:t>
            </a:r>
          </a:p>
          <a:p>
            <a:pPr algn="ctr"/>
            <a:r>
              <a:rPr lang="en-US" sz="1400" dirty="0">
                <a:solidFill>
                  <a:schemeClr val="tx1"/>
                </a:solidFill>
              </a:rPr>
              <a:t>Report</a:t>
            </a: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Tactical Response Unit</a:t>
            </a: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Public CAP Warning</a:t>
            </a: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Suspicious Activity Report</a:t>
            </a: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79598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 </a:t>
            </a:r>
            <a:r>
              <a:rPr lang="en-US" dirty="0" err="1"/>
              <a:t>Snowmageddon</a:t>
            </a:r>
            <a:endParaRPr lang="en-US" dirty="0"/>
          </a:p>
        </p:txBody>
      </p:sp>
      <p:sp>
        <p:nvSpPr>
          <p:cNvPr id="3" name="TextBox 2"/>
          <p:cNvSpPr txBox="1"/>
          <p:nvPr/>
        </p:nvSpPr>
        <p:spPr>
          <a:xfrm>
            <a:off x="551328" y="3352800"/>
            <a:ext cx="8077199" cy="2308324"/>
          </a:xfrm>
          <a:prstGeom prst="rect">
            <a:avLst/>
          </a:prstGeom>
          <a:noFill/>
        </p:spPr>
        <p:txBody>
          <a:bodyPr wrap="square" rtlCol="0">
            <a:spAutoFit/>
          </a:bodyPr>
          <a:lstStyle/>
          <a:p>
            <a:r>
              <a:rPr lang="en-US" dirty="0"/>
              <a:t>In January 2015 Massachusetts faced the Hazard of major winter storms across the region. Potential Harm from blizzards and winter storms includes negative economic impact, limited road accessibility, restricted emergency management, non-availability of utility, property damage, personal injury and death, and more.  </a:t>
            </a:r>
          </a:p>
          <a:p>
            <a:endParaRPr lang="en-US" dirty="0"/>
          </a:p>
          <a:p>
            <a:r>
              <a:rPr lang="en-US" dirty="0"/>
              <a:t>The onset of a winter storm or blizzard was predicted by the National Weather Service (NWS). </a:t>
            </a:r>
          </a:p>
        </p:txBody>
      </p:sp>
      <p:pic>
        <p:nvPicPr>
          <p:cNvPr id="1026" name="Picture 2" descr="http://d2vo5twcnd9mdi.cloudfront.net/uploads_f9d0588e-d1a2-4ea9-a971-bae1a3f86922-Snomageddon-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91"/>
            <a:ext cx="8001000" cy="31319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2"/>
          </p:nvPr>
        </p:nvSpPr>
        <p:spPr/>
        <p:txBody>
          <a:bodyPr/>
          <a:lstStyle/>
          <a:p>
            <a:r>
              <a:rPr lang="en-US"/>
              <a:t>OMG Threat &amp; Risk for STIDS 2015</a:t>
            </a:r>
          </a:p>
        </p:txBody>
      </p:sp>
      <p:sp>
        <p:nvSpPr>
          <p:cNvPr id="5" name="Slide Number Placeholder 4"/>
          <p:cNvSpPr>
            <a:spLocks noGrp="1"/>
          </p:cNvSpPr>
          <p:nvPr>
            <p:ph type="sldNum" sz="quarter" idx="11"/>
          </p:nvPr>
        </p:nvSpPr>
        <p:spPr/>
        <p:txBody>
          <a:bodyPr/>
          <a:lstStyle/>
          <a:p>
            <a:fld id="{C5349D12-3EF0-44B0-8484-0F10BE0E01DA}" type="slidenum">
              <a:rPr lang="en-US" smtClean="0"/>
              <a:t>22</a:t>
            </a:fld>
            <a:endParaRPr lang="en-US"/>
          </a:p>
        </p:txBody>
      </p:sp>
      <p:sp>
        <p:nvSpPr>
          <p:cNvPr id="6" name="Date Placeholder 5"/>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477200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FF454-8837-4EB3-A26D-DA8F10E30C15}"/>
              </a:ext>
            </a:extLst>
          </p:cNvPr>
          <p:cNvSpPr>
            <a:spLocks noGrp="1"/>
          </p:cNvSpPr>
          <p:nvPr>
            <p:ph type="dt" sz="half" idx="10"/>
          </p:nvPr>
        </p:nvSpPr>
        <p:spPr/>
        <p:txBody>
          <a:bodyPr/>
          <a:lstStyle/>
          <a:p>
            <a:r>
              <a:rPr lang="en-US" dirty="0"/>
              <a:t>5/2018</a:t>
            </a:r>
          </a:p>
        </p:txBody>
      </p:sp>
      <p:sp>
        <p:nvSpPr>
          <p:cNvPr id="3" name="Slide Number Placeholder 2">
            <a:extLst>
              <a:ext uri="{FF2B5EF4-FFF2-40B4-BE49-F238E27FC236}">
                <a16:creationId xmlns:a16="http://schemas.microsoft.com/office/drawing/2014/main" id="{1D4ACB82-E081-4FA4-9C6D-5D505DC19663}"/>
              </a:ext>
            </a:extLst>
          </p:cNvPr>
          <p:cNvSpPr>
            <a:spLocks noGrp="1"/>
          </p:cNvSpPr>
          <p:nvPr>
            <p:ph type="sldNum" sz="quarter" idx="11"/>
          </p:nvPr>
        </p:nvSpPr>
        <p:spPr/>
        <p:txBody>
          <a:bodyPr/>
          <a:lstStyle/>
          <a:p>
            <a:fld id="{987D7693-E132-40A2-A808-4CF056E677D9}" type="slidenum">
              <a:rPr lang="en-US" smtClean="0"/>
              <a:t>23</a:t>
            </a:fld>
            <a:endParaRPr lang="en-US" dirty="0"/>
          </a:p>
        </p:txBody>
      </p:sp>
      <p:sp>
        <p:nvSpPr>
          <p:cNvPr id="4" name="Footer Placeholder 3">
            <a:extLst>
              <a:ext uri="{FF2B5EF4-FFF2-40B4-BE49-F238E27FC236}">
                <a16:creationId xmlns:a16="http://schemas.microsoft.com/office/drawing/2014/main" id="{99CB7F1C-7756-4E99-975A-805D0F01ABE9}"/>
              </a:ext>
            </a:extLst>
          </p:cNvPr>
          <p:cNvSpPr>
            <a:spLocks noGrp="1"/>
          </p:cNvSpPr>
          <p:nvPr>
            <p:ph type="ftr" sz="quarter" idx="12"/>
          </p:nvPr>
        </p:nvSpPr>
        <p:spPr/>
        <p:txBody>
          <a:bodyPr>
            <a:normAutofit fontScale="92500"/>
          </a:bodyPr>
          <a:lstStyle/>
          <a:p>
            <a:r>
              <a:rPr lang="en-US" dirty="0"/>
              <a:t>Copyright (c) 2012-2018 Model Driven Solutions, Inc. as Model Driven Solutions</a:t>
            </a:r>
          </a:p>
        </p:txBody>
      </p:sp>
      <p:sp>
        <p:nvSpPr>
          <p:cNvPr id="5" name="Title 4">
            <a:extLst>
              <a:ext uri="{FF2B5EF4-FFF2-40B4-BE49-F238E27FC236}">
                <a16:creationId xmlns:a16="http://schemas.microsoft.com/office/drawing/2014/main" id="{51578AB0-DF50-4915-84EA-B2A18B6E42A9}"/>
              </a:ext>
            </a:extLst>
          </p:cNvPr>
          <p:cNvSpPr>
            <a:spLocks noGrp="1"/>
          </p:cNvSpPr>
          <p:nvPr>
            <p:ph type="title"/>
          </p:nvPr>
        </p:nvSpPr>
        <p:spPr/>
        <p:txBody>
          <a:bodyPr>
            <a:normAutofit fontScale="90000"/>
          </a:bodyPr>
          <a:lstStyle/>
          <a:p>
            <a:r>
              <a:rPr lang="en-US" dirty="0"/>
              <a:t>Who needs to share and analyze storm information?</a:t>
            </a:r>
          </a:p>
        </p:txBody>
      </p:sp>
      <p:pic>
        <p:nvPicPr>
          <p:cNvPr id="6" name="Picture 2" descr="http://d2vo5twcnd9mdi.cloudfront.net/uploads_f9d0588e-d1a2-4ea9-a971-bae1a3f86922-Snomageddon-Banner.jpg">
            <a:extLst>
              <a:ext uri="{FF2B5EF4-FFF2-40B4-BE49-F238E27FC236}">
                <a16:creationId xmlns:a16="http://schemas.microsoft.com/office/drawing/2014/main" id="{40E59ED4-0FE0-4F52-8114-A0FC7066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95600"/>
            <a:ext cx="4267200" cy="1670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57A60DF-FF18-4B78-8562-6039487033C2}"/>
              </a:ext>
            </a:extLst>
          </p:cNvPr>
          <p:cNvSpPr/>
          <p:nvPr/>
        </p:nvSpPr>
        <p:spPr>
          <a:xfrm>
            <a:off x="838200" y="1600200"/>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National Weather Service</a:t>
            </a:r>
          </a:p>
        </p:txBody>
      </p:sp>
      <p:sp>
        <p:nvSpPr>
          <p:cNvPr id="8" name="Rectangle: Rounded Corners 7">
            <a:extLst>
              <a:ext uri="{FF2B5EF4-FFF2-40B4-BE49-F238E27FC236}">
                <a16:creationId xmlns:a16="http://schemas.microsoft.com/office/drawing/2014/main" id="{5C84C29E-29B5-4C69-8758-BC509079474E}"/>
              </a:ext>
            </a:extLst>
          </p:cNvPr>
          <p:cNvSpPr/>
          <p:nvPr/>
        </p:nvSpPr>
        <p:spPr>
          <a:xfrm>
            <a:off x="3124200" y="1580926"/>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Emergency Management</a:t>
            </a:r>
          </a:p>
        </p:txBody>
      </p:sp>
      <p:sp>
        <p:nvSpPr>
          <p:cNvPr id="9" name="Rectangle: Rounded Corners 8">
            <a:extLst>
              <a:ext uri="{FF2B5EF4-FFF2-40B4-BE49-F238E27FC236}">
                <a16:creationId xmlns:a16="http://schemas.microsoft.com/office/drawing/2014/main" id="{6F66D4A1-7ED4-4804-9335-639FBD342C5B}"/>
              </a:ext>
            </a:extLst>
          </p:cNvPr>
          <p:cNvSpPr/>
          <p:nvPr/>
        </p:nvSpPr>
        <p:spPr>
          <a:xfrm>
            <a:off x="5410200" y="1574202"/>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Grid</a:t>
            </a:r>
          </a:p>
        </p:txBody>
      </p:sp>
      <p:sp>
        <p:nvSpPr>
          <p:cNvPr id="10" name="Rectangle: Rounded Corners 9">
            <a:extLst>
              <a:ext uri="{FF2B5EF4-FFF2-40B4-BE49-F238E27FC236}">
                <a16:creationId xmlns:a16="http://schemas.microsoft.com/office/drawing/2014/main" id="{6629B902-58BB-4C6F-86E0-9CD5B82068F4}"/>
              </a:ext>
            </a:extLst>
          </p:cNvPr>
          <p:cNvSpPr/>
          <p:nvPr/>
        </p:nvSpPr>
        <p:spPr>
          <a:xfrm>
            <a:off x="6781800" y="2556733"/>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Cyber Availability</a:t>
            </a:r>
          </a:p>
        </p:txBody>
      </p:sp>
      <p:sp>
        <p:nvSpPr>
          <p:cNvPr id="11" name="Rectangle: Rounded Corners 10">
            <a:extLst>
              <a:ext uri="{FF2B5EF4-FFF2-40B4-BE49-F238E27FC236}">
                <a16:creationId xmlns:a16="http://schemas.microsoft.com/office/drawing/2014/main" id="{D3384A57-1E79-46D9-A3E9-E72FD6676287}"/>
              </a:ext>
            </a:extLst>
          </p:cNvPr>
          <p:cNvSpPr/>
          <p:nvPr/>
        </p:nvSpPr>
        <p:spPr>
          <a:xfrm>
            <a:off x="6834019" y="3521335"/>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Cyber Vulnerability</a:t>
            </a:r>
          </a:p>
        </p:txBody>
      </p:sp>
      <p:sp>
        <p:nvSpPr>
          <p:cNvPr id="12" name="Rectangle: Rounded Corners 11">
            <a:extLst>
              <a:ext uri="{FF2B5EF4-FFF2-40B4-BE49-F238E27FC236}">
                <a16:creationId xmlns:a16="http://schemas.microsoft.com/office/drawing/2014/main" id="{70113BCF-5B47-42DD-B3D2-C1F684E734E7}"/>
              </a:ext>
            </a:extLst>
          </p:cNvPr>
          <p:cNvSpPr/>
          <p:nvPr/>
        </p:nvSpPr>
        <p:spPr>
          <a:xfrm>
            <a:off x="176381" y="2590800"/>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Roads &amp; Bridges</a:t>
            </a:r>
          </a:p>
        </p:txBody>
      </p:sp>
      <p:sp>
        <p:nvSpPr>
          <p:cNvPr id="13" name="Rectangle: Rounded Corners 12">
            <a:extLst>
              <a:ext uri="{FF2B5EF4-FFF2-40B4-BE49-F238E27FC236}">
                <a16:creationId xmlns:a16="http://schemas.microsoft.com/office/drawing/2014/main" id="{B4C566DA-3785-4188-8CDB-D87AB95FFB7E}"/>
              </a:ext>
            </a:extLst>
          </p:cNvPr>
          <p:cNvSpPr/>
          <p:nvPr/>
        </p:nvSpPr>
        <p:spPr>
          <a:xfrm>
            <a:off x="228600" y="3596740"/>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Evacuation</a:t>
            </a:r>
          </a:p>
        </p:txBody>
      </p:sp>
      <p:sp>
        <p:nvSpPr>
          <p:cNvPr id="14" name="Rectangle: Rounded Corners 13">
            <a:extLst>
              <a:ext uri="{FF2B5EF4-FFF2-40B4-BE49-F238E27FC236}">
                <a16:creationId xmlns:a16="http://schemas.microsoft.com/office/drawing/2014/main" id="{1EBC1EB2-27B9-48C2-A26C-5073473DDA75}"/>
              </a:ext>
            </a:extLst>
          </p:cNvPr>
          <p:cNvSpPr/>
          <p:nvPr/>
        </p:nvSpPr>
        <p:spPr>
          <a:xfrm>
            <a:off x="904876" y="4951207"/>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International Partners</a:t>
            </a:r>
          </a:p>
        </p:txBody>
      </p:sp>
      <p:sp>
        <p:nvSpPr>
          <p:cNvPr id="15" name="Rectangle: Rounded Corners 14">
            <a:extLst>
              <a:ext uri="{FF2B5EF4-FFF2-40B4-BE49-F238E27FC236}">
                <a16:creationId xmlns:a16="http://schemas.microsoft.com/office/drawing/2014/main" id="{A13BC487-41E3-46D5-A2A2-D00F9EF1F3DB}"/>
              </a:ext>
            </a:extLst>
          </p:cNvPr>
          <p:cNvSpPr/>
          <p:nvPr/>
        </p:nvSpPr>
        <p:spPr>
          <a:xfrm>
            <a:off x="3278506" y="5472631"/>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Evacuation Centers</a:t>
            </a:r>
          </a:p>
        </p:txBody>
      </p:sp>
      <p:sp>
        <p:nvSpPr>
          <p:cNvPr id="16" name="Rectangle: Rounded Corners 15">
            <a:extLst>
              <a:ext uri="{FF2B5EF4-FFF2-40B4-BE49-F238E27FC236}">
                <a16:creationId xmlns:a16="http://schemas.microsoft.com/office/drawing/2014/main" id="{EDC6D75D-0C26-4E05-90B3-B93DA6E55A98}"/>
              </a:ext>
            </a:extLst>
          </p:cNvPr>
          <p:cNvSpPr/>
          <p:nvPr/>
        </p:nvSpPr>
        <p:spPr>
          <a:xfrm>
            <a:off x="5944720" y="5129731"/>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Hospitals</a:t>
            </a:r>
          </a:p>
        </p:txBody>
      </p:sp>
    </p:spTree>
    <p:extLst>
      <p:ext uri="{BB962C8B-B14F-4D97-AF65-F5344CB8AC3E}">
        <p14:creationId xmlns:p14="http://schemas.microsoft.com/office/powerpoint/2010/main" val="2617386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9C85609-22D4-4D31-95E9-74337C3065CE}"/>
              </a:ext>
            </a:extLst>
          </p:cNvPr>
          <p:cNvSpPr>
            <a:spLocks noGrp="1"/>
          </p:cNvSpPr>
          <p:nvPr>
            <p:ph sz="quarter" idx="13"/>
          </p:nvPr>
        </p:nvSpPr>
        <p:spPr/>
        <p:txBody>
          <a:bodyPr/>
          <a:lstStyle/>
          <a:p>
            <a:r>
              <a:rPr lang="en-US" dirty="0"/>
              <a:t>There are critical needs that need to be addressed by government</a:t>
            </a:r>
          </a:p>
          <a:p>
            <a:r>
              <a:rPr lang="en-US" dirty="0"/>
              <a:t>We have standards that can be game changing to address those needs</a:t>
            </a:r>
          </a:p>
          <a:p>
            <a:r>
              <a:rPr lang="en-US" dirty="0"/>
              <a:t>We have technologies, products and services in place that implement these standards</a:t>
            </a:r>
          </a:p>
          <a:p>
            <a:r>
              <a:rPr lang="en-US" dirty="0"/>
              <a:t>There is expertise and training to use them</a:t>
            </a:r>
          </a:p>
          <a:p>
            <a:endParaRPr lang="en-US" dirty="0"/>
          </a:p>
          <a:p>
            <a:r>
              <a:rPr lang="en-US" dirty="0"/>
              <a:t>Lets use these standards, technologies and best practices!</a:t>
            </a:r>
          </a:p>
          <a:p>
            <a:endParaRPr lang="en-US" dirty="0"/>
          </a:p>
        </p:txBody>
      </p:sp>
      <p:sp>
        <p:nvSpPr>
          <p:cNvPr id="2" name="Date Placeholder 1">
            <a:extLst>
              <a:ext uri="{FF2B5EF4-FFF2-40B4-BE49-F238E27FC236}">
                <a16:creationId xmlns:a16="http://schemas.microsoft.com/office/drawing/2014/main" id="{1BCDFD35-F4C7-4347-A13C-E39097B26F4E}"/>
              </a:ext>
            </a:extLst>
          </p:cNvPr>
          <p:cNvSpPr>
            <a:spLocks noGrp="1"/>
          </p:cNvSpPr>
          <p:nvPr>
            <p:ph type="dt" sz="half" idx="14"/>
          </p:nvPr>
        </p:nvSpPr>
        <p:spPr/>
        <p:txBody>
          <a:bodyPr/>
          <a:lstStyle/>
          <a:p>
            <a:r>
              <a:rPr lang="en-US" dirty="0"/>
              <a:t>5/2018</a:t>
            </a:r>
          </a:p>
        </p:txBody>
      </p:sp>
      <p:sp>
        <p:nvSpPr>
          <p:cNvPr id="3" name="Slide Number Placeholder 2">
            <a:extLst>
              <a:ext uri="{FF2B5EF4-FFF2-40B4-BE49-F238E27FC236}">
                <a16:creationId xmlns:a16="http://schemas.microsoft.com/office/drawing/2014/main" id="{CABB6748-F393-4B5D-A2EF-983E1590AC01}"/>
              </a:ext>
            </a:extLst>
          </p:cNvPr>
          <p:cNvSpPr>
            <a:spLocks noGrp="1"/>
          </p:cNvSpPr>
          <p:nvPr>
            <p:ph type="sldNum" sz="quarter" idx="15"/>
          </p:nvPr>
        </p:nvSpPr>
        <p:spPr/>
        <p:txBody>
          <a:bodyPr/>
          <a:lstStyle/>
          <a:p>
            <a:fld id="{987D7693-E132-40A2-A808-4CF056E677D9}" type="slidenum">
              <a:rPr lang="en-US" smtClean="0"/>
              <a:t>24</a:t>
            </a:fld>
            <a:endParaRPr lang="en-US" dirty="0"/>
          </a:p>
        </p:txBody>
      </p:sp>
      <p:sp>
        <p:nvSpPr>
          <p:cNvPr id="4" name="Footer Placeholder 3">
            <a:extLst>
              <a:ext uri="{FF2B5EF4-FFF2-40B4-BE49-F238E27FC236}">
                <a16:creationId xmlns:a16="http://schemas.microsoft.com/office/drawing/2014/main" id="{D8994D1F-BDB3-41CE-A71B-8B1E978D42AF}"/>
              </a:ext>
            </a:extLst>
          </p:cNvPr>
          <p:cNvSpPr>
            <a:spLocks noGrp="1"/>
          </p:cNvSpPr>
          <p:nvPr>
            <p:ph type="ftr" sz="quarter" idx="16"/>
          </p:nvPr>
        </p:nvSpPr>
        <p:spPr/>
        <p:txBody>
          <a:bodyPr>
            <a:normAutofit fontScale="92500"/>
          </a:bodyPr>
          <a:lstStyle/>
          <a:p>
            <a:r>
              <a:rPr lang="en-US" dirty="0"/>
              <a:t>Copyright (c) 2012-2018 Model Driven Solutions, Inc. as Model Driven Solutions</a:t>
            </a:r>
          </a:p>
        </p:txBody>
      </p:sp>
      <p:sp>
        <p:nvSpPr>
          <p:cNvPr id="6" name="Title 5">
            <a:extLst>
              <a:ext uri="{FF2B5EF4-FFF2-40B4-BE49-F238E27FC236}">
                <a16:creationId xmlns:a16="http://schemas.microsoft.com/office/drawing/2014/main" id="{C9BBED9B-4BFD-479B-AF09-9835D929753B}"/>
              </a:ext>
            </a:extLst>
          </p:cNvPr>
          <p:cNvSpPr>
            <a:spLocks noGrp="1"/>
          </p:cNvSpPr>
          <p:nvPr>
            <p:ph type="title"/>
          </p:nvPr>
        </p:nvSpPr>
        <p:spPr/>
        <p:txBody>
          <a:bodyPr/>
          <a:lstStyle/>
          <a:p>
            <a:r>
              <a:rPr lang="en-US" dirty="0"/>
              <a:t>Take away</a:t>
            </a:r>
          </a:p>
        </p:txBody>
      </p:sp>
      <p:pic>
        <p:nvPicPr>
          <p:cNvPr id="8" name="Picture 7" descr="A picture containing object, clock&#10;&#10;Description generated with very high confidence">
            <a:extLst>
              <a:ext uri="{FF2B5EF4-FFF2-40B4-BE49-F238E27FC236}">
                <a16:creationId xmlns:a16="http://schemas.microsoft.com/office/drawing/2014/main" id="{302F9DF9-9438-4174-9B22-2E5C236657EB}"/>
              </a:ext>
            </a:extLst>
          </p:cNvPr>
          <p:cNvPicPr>
            <a:picLocks noChangeAspect="1"/>
          </p:cNvPicPr>
          <p:nvPr/>
        </p:nvPicPr>
        <p:blipFill>
          <a:blip r:embed="rId2"/>
          <a:stretch>
            <a:fillRect/>
          </a:stretch>
        </p:blipFill>
        <p:spPr>
          <a:xfrm>
            <a:off x="3429000" y="4689368"/>
            <a:ext cx="1879365" cy="1117460"/>
          </a:xfrm>
          <a:prstGeom prst="rect">
            <a:avLst/>
          </a:prstGeom>
        </p:spPr>
      </p:pic>
    </p:spTree>
    <p:extLst>
      <p:ext uri="{BB962C8B-B14F-4D97-AF65-F5344CB8AC3E}">
        <p14:creationId xmlns:p14="http://schemas.microsoft.com/office/powerpoint/2010/main" val="120583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05000" y="189322"/>
            <a:ext cx="5562600" cy="914400"/>
          </a:xfrm>
        </p:spPr>
        <p:txBody>
          <a:bodyPr/>
          <a:lstStyle/>
          <a:p>
            <a:pPr algn="ctr"/>
            <a:r>
              <a:rPr lang="en-US" sz="3600" dirty="0">
                <a:solidFill>
                  <a:schemeClr val="tx1"/>
                </a:solidFill>
                <a:latin typeface="Arial" charset="0"/>
              </a:rPr>
              <a:t>Who Is OMG?</a:t>
            </a:r>
          </a:p>
        </p:txBody>
      </p:sp>
      <p:sp>
        <p:nvSpPr>
          <p:cNvPr id="3075" name="Rectangle 3"/>
          <p:cNvSpPr>
            <a:spLocks noGrp="1" noChangeArrowheads="1"/>
          </p:cNvSpPr>
          <p:nvPr>
            <p:ph idx="4294967295"/>
          </p:nvPr>
        </p:nvSpPr>
        <p:spPr bwMode="auto">
          <a:xfrm>
            <a:off x="228600" y="1447800"/>
            <a:ext cx="8626475" cy="3429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169863">
              <a:lnSpc>
                <a:spcPct val="80000"/>
              </a:lnSpc>
              <a:buFont typeface="Wingdings" pitchFamily="-111" charset="2"/>
              <a:buNone/>
            </a:pPr>
            <a:r>
              <a:rPr lang="en-US" sz="2000" b="1">
                <a:latin typeface="Arial" charset="0"/>
              </a:rPr>
              <a:t>Object Management Group (OMG):</a:t>
            </a:r>
            <a:br>
              <a:rPr lang="en-US" sz="2000" b="1">
                <a:latin typeface="Arial" charset="0"/>
              </a:rPr>
            </a:br>
            <a:endParaRPr lang="en-US" sz="2000" b="1">
              <a:latin typeface="Arial" charset="0"/>
            </a:endParaRPr>
          </a:p>
          <a:p>
            <a:pPr lvl="1">
              <a:lnSpc>
                <a:spcPct val="90000"/>
              </a:lnSpc>
            </a:pPr>
            <a:r>
              <a:rPr lang="en-US" sz="1800">
                <a:latin typeface="Arial" charset="0"/>
              </a:rPr>
              <a:t>Founded in 1989 </a:t>
            </a:r>
            <a:br>
              <a:rPr lang="en-US" sz="1800">
                <a:latin typeface="Arial" charset="0"/>
              </a:rPr>
            </a:br>
            <a:endParaRPr lang="en-US" sz="1800">
              <a:latin typeface="Arial" charset="0"/>
            </a:endParaRPr>
          </a:p>
          <a:p>
            <a:pPr lvl="1">
              <a:lnSpc>
                <a:spcPct val="90000"/>
              </a:lnSpc>
            </a:pPr>
            <a:r>
              <a:rPr lang="en-US" sz="1800">
                <a:latin typeface="Arial" charset="0"/>
              </a:rPr>
              <a:t>More than 470 member companies</a:t>
            </a:r>
            <a:br>
              <a:rPr lang="en-US" sz="1800">
                <a:latin typeface="Arial" charset="0"/>
              </a:rPr>
            </a:br>
            <a:endParaRPr lang="en-US" sz="1800">
              <a:latin typeface="Arial" charset="0"/>
            </a:endParaRPr>
          </a:p>
          <a:p>
            <a:pPr lvl="1">
              <a:lnSpc>
                <a:spcPct val="90000"/>
              </a:lnSpc>
            </a:pPr>
            <a:r>
              <a:rPr lang="en-US" sz="1800">
                <a:latin typeface="Arial" charset="0"/>
              </a:rPr>
              <a:t>The largest and longest standing not-for-profit, open-membership consortium which develops and maintains computer industry specifications.</a:t>
            </a:r>
            <a:br>
              <a:rPr lang="en-US" sz="1800">
                <a:latin typeface="Arial" charset="0"/>
              </a:rPr>
            </a:br>
            <a:endParaRPr lang="en-US" sz="1800">
              <a:latin typeface="Arial" charset="0"/>
            </a:endParaRPr>
          </a:p>
          <a:p>
            <a:pPr lvl="1">
              <a:lnSpc>
                <a:spcPct val="90000"/>
              </a:lnSpc>
            </a:pPr>
            <a:r>
              <a:rPr lang="en-US" sz="1800">
                <a:latin typeface="Arial" charset="0"/>
              </a:rPr>
              <a:t>Continuously evolving to remain current while retaining a position of thought leadership.</a:t>
            </a:r>
          </a:p>
          <a:p>
            <a:pPr indent="-169863">
              <a:lnSpc>
                <a:spcPct val="80000"/>
              </a:lnSpc>
              <a:buFont typeface="Wingdings" pitchFamily="-111" charset="2"/>
              <a:buNone/>
            </a:pPr>
            <a:endParaRPr lang="en-US" sz="1800">
              <a:latin typeface="Arial" charset="0"/>
            </a:endParaRPr>
          </a:p>
        </p:txBody>
      </p:sp>
      <p:grpSp>
        <p:nvGrpSpPr>
          <p:cNvPr id="3076" name="Group 6"/>
          <p:cNvGrpSpPr>
            <a:grpSpLocks/>
          </p:cNvGrpSpPr>
          <p:nvPr/>
        </p:nvGrpSpPr>
        <p:grpSpPr bwMode="auto">
          <a:xfrm>
            <a:off x="990600" y="4800600"/>
            <a:ext cx="7315200" cy="1492250"/>
            <a:chOff x="528" y="3380"/>
            <a:chExt cx="4608" cy="940"/>
          </a:xfrm>
        </p:grpSpPr>
        <p:pic>
          <p:nvPicPr>
            <p:cNvPr id="3077" name="Picture 7" descr="C:\Documents and Settings\rachel\Desktop\20th Photos - IN ORDER\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3380"/>
              <a:ext cx="1248"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descr="C:\Documents and Settings\rachel\Desktop\20th Photos - IN ORDER\1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3385"/>
              <a:ext cx="139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9" descr="C:\Documents and Settings\rachel\Desktop\20th Photos - IN ORDER\1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3388"/>
              <a:ext cx="1392"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C:\Users\Cory-c\Documents\Company\MDSSVN\Marketing\Graphics\OMG\OMG---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20" y="486473"/>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25</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3425551427"/>
      </p:ext>
    </p:extLst>
  </p:cSld>
  <p:clrMapOvr>
    <a:masterClrMapping/>
  </p:clrMapOvr>
  <p:transition advClick="0" advTm="310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3"/>
          <p:cNvGrpSpPr>
            <a:grpSpLocks/>
          </p:cNvGrpSpPr>
          <p:nvPr/>
        </p:nvGrpSpPr>
        <p:grpSpPr bwMode="auto">
          <a:xfrm>
            <a:off x="457200" y="3095625"/>
            <a:ext cx="8077200" cy="409575"/>
            <a:chOff x="457200" y="2590800"/>
            <a:chExt cx="8077200" cy="409903"/>
          </a:xfrm>
        </p:grpSpPr>
        <p:pic>
          <p:nvPicPr>
            <p:cNvPr id="6158" name="Picture 2" descr="J:\MDMI-flash-dem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9600" y="2590800"/>
              <a:ext cx="1828800" cy="40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3" descr="J:\MDMI-flash-demo\hc.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2590800"/>
              <a:ext cx="1752600" cy="36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4" descr="J:\MDMI-flash-demo\fi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590800"/>
              <a:ext cx="1524000" cy="4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5" descr="J:\MDMI-flash-demo\gov.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2590800"/>
              <a:ext cx="1981200" cy="37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4" name="Picture 6" descr="J:\MDMI-flash-demo\2.jpg"/>
          <p:cNvPicPr>
            <a:picLocks noChangeAspect="1" noChangeArrowheads="1"/>
          </p:cNvPicPr>
          <p:nvPr/>
        </p:nvPicPr>
        <p:blipFill>
          <a:blip r:embed="rId8" cstate="print"/>
          <a:srcRect/>
          <a:stretch>
            <a:fillRect/>
          </a:stretch>
        </p:blipFill>
        <p:spPr bwMode="auto">
          <a:xfrm>
            <a:off x="2672360" y="4004271"/>
            <a:ext cx="1639334" cy="1096811"/>
          </a:xfrm>
          <a:prstGeom prst="rect">
            <a:avLst/>
          </a:prstGeom>
          <a:ln>
            <a:noFill/>
          </a:ln>
          <a:effectLst>
            <a:softEdge rad="112500"/>
          </a:effectLst>
        </p:spPr>
      </p:pic>
      <p:pic>
        <p:nvPicPr>
          <p:cNvPr id="2055" name="Picture 7" descr="J:\MDMI-flash-demo\3.jpg"/>
          <p:cNvPicPr>
            <a:picLocks noChangeAspect="1" noChangeArrowheads="1"/>
          </p:cNvPicPr>
          <p:nvPr/>
        </p:nvPicPr>
        <p:blipFill>
          <a:blip r:embed="rId9" cstate="print"/>
          <a:srcRect/>
          <a:stretch>
            <a:fillRect/>
          </a:stretch>
        </p:blipFill>
        <p:spPr bwMode="auto">
          <a:xfrm>
            <a:off x="3584260" y="5136835"/>
            <a:ext cx="1372860" cy="1029590"/>
          </a:xfrm>
          <a:prstGeom prst="rect">
            <a:avLst/>
          </a:prstGeom>
          <a:ln>
            <a:noFill/>
          </a:ln>
          <a:effectLst>
            <a:softEdge rad="112500"/>
          </a:effectLst>
        </p:spPr>
      </p:pic>
      <p:pic>
        <p:nvPicPr>
          <p:cNvPr id="2056" name="Picture 8" descr="J:\MDMI-flash-demo\4.jpg"/>
          <p:cNvPicPr>
            <a:picLocks noChangeAspect="1" noChangeArrowheads="1"/>
          </p:cNvPicPr>
          <p:nvPr/>
        </p:nvPicPr>
        <p:blipFill>
          <a:blip r:embed="rId10" cstate="print"/>
          <a:srcRect/>
          <a:stretch>
            <a:fillRect/>
          </a:stretch>
        </p:blipFill>
        <p:spPr bwMode="auto">
          <a:xfrm>
            <a:off x="234401" y="4030117"/>
            <a:ext cx="1601023" cy="1070977"/>
          </a:xfrm>
          <a:prstGeom prst="rect">
            <a:avLst/>
          </a:prstGeom>
          <a:ln>
            <a:noFill/>
          </a:ln>
          <a:effectLst>
            <a:softEdge rad="112500"/>
          </a:effectLst>
        </p:spPr>
      </p:pic>
      <p:pic>
        <p:nvPicPr>
          <p:cNvPr id="2057" name="Picture 9" descr="J:\MDMI-flash-demo\5i.jpg"/>
          <p:cNvPicPr>
            <a:picLocks noChangeAspect="1" noChangeArrowheads="1"/>
          </p:cNvPicPr>
          <p:nvPr/>
        </p:nvPicPr>
        <p:blipFill>
          <a:blip r:embed="rId11" cstate="print"/>
          <a:srcRect/>
          <a:stretch>
            <a:fillRect/>
          </a:stretch>
        </p:blipFill>
        <p:spPr bwMode="auto">
          <a:xfrm>
            <a:off x="5110929" y="4338226"/>
            <a:ext cx="1526062" cy="1143994"/>
          </a:xfrm>
          <a:prstGeom prst="rect">
            <a:avLst/>
          </a:prstGeom>
          <a:ln>
            <a:noFill/>
          </a:ln>
          <a:effectLst>
            <a:softEdge rad="112500"/>
          </a:effectLst>
        </p:spPr>
      </p:pic>
      <p:pic>
        <p:nvPicPr>
          <p:cNvPr id="2058" name="Picture 10" descr="J:\MDMI-flash-demo\6.jpg"/>
          <p:cNvPicPr>
            <a:picLocks noChangeAspect="1" noChangeArrowheads="1"/>
          </p:cNvPicPr>
          <p:nvPr/>
        </p:nvPicPr>
        <p:blipFill>
          <a:blip r:embed="rId12" cstate="print"/>
          <a:srcRect/>
          <a:stretch>
            <a:fillRect/>
          </a:stretch>
        </p:blipFill>
        <p:spPr bwMode="auto">
          <a:xfrm>
            <a:off x="6860533" y="5244457"/>
            <a:ext cx="1493934" cy="999663"/>
          </a:xfrm>
          <a:prstGeom prst="rect">
            <a:avLst/>
          </a:prstGeom>
          <a:ln>
            <a:noFill/>
          </a:ln>
          <a:effectLst>
            <a:softEdge rad="112500"/>
          </a:effectLst>
        </p:spPr>
      </p:pic>
      <p:pic>
        <p:nvPicPr>
          <p:cNvPr id="2059" name="Picture 11" descr="J:\MDMI-flash-demo\7.jpg"/>
          <p:cNvPicPr>
            <a:picLocks noChangeAspect="1" noChangeArrowheads="1"/>
          </p:cNvPicPr>
          <p:nvPr/>
        </p:nvPicPr>
        <p:blipFill>
          <a:blip r:embed="rId13" cstate="print"/>
          <a:srcRect/>
          <a:stretch>
            <a:fillRect/>
          </a:stretch>
        </p:blipFill>
        <p:spPr bwMode="auto">
          <a:xfrm>
            <a:off x="917306" y="5087400"/>
            <a:ext cx="1743881" cy="1155500"/>
          </a:xfrm>
          <a:prstGeom prst="rect">
            <a:avLst/>
          </a:prstGeom>
          <a:ln>
            <a:noFill/>
          </a:ln>
          <a:effectLst>
            <a:softEdge rad="112500"/>
          </a:effectLst>
        </p:spPr>
      </p:pic>
      <p:pic>
        <p:nvPicPr>
          <p:cNvPr id="2060" name="Picture 12" descr="J:\MDMI-flash-demo\zipcgi.jpg"/>
          <p:cNvPicPr>
            <a:picLocks noChangeAspect="1" noChangeArrowheads="1"/>
          </p:cNvPicPr>
          <p:nvPr/>
        </p:nvPicPr>
        <p:blipFill>
          <a:blip r:embed="rId14" cstate="print"/>
          <a:srcRect/>
          <a:stretch>
            <a:fillRect/>
          </a:stretch>
        </p:blipFill>
        <p:spPr bwMode="auto">
          <a:xfrm>
            <a:off x="7202039" y="4160340"/>
            <a:ext cx="1631806" cy="1092107"/>
          </a:xfrm>
          <a:prstGeom prst="rect">
            <a:avLst/>
          </a:prstGeom>
          <a:ln>
            <a:noFill/>
          </a:ln>
          <a:effectLst>
            <a:softEdge rad="112500"/>
          </a:effectLst>
        </p:spPr>
      </p:pic>
      <p:sp>
        <p:nvSpPr>
          <p:cNvPr id="6154" name="TextBox 21"/>
          <p:cNvSpPr txBox="1">
            <a:spLocks noChangeArrowheads="1"/>
          </p:cNvSpPr>
          <p:nvPr/>
        </p:nvSpPr>
        <p:spPr bwMode="auto">
          <a:xfrm>
            <a:off x="0" y="5592763"/>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itchFamily="-111" charset="0"/>
                <a:ea typeface="ＭＳ Ｐゴシック" pitchFamily="-111" charset="-128"/>
              </a:defRPr>
            </a:lvl1pPr>
            <a:lvl2pPr marL="742950" indent="-285750" eaLnBrk="0" hangingPunct="0">
              <a:defRPr b="1">
                <a:solidFill>
                  <a:schemeClr val="tx1"/>
                </a:solidFill>
                <a:latin typeface="Verdana" pitchFamily="-111" charset="0"/>
                <a:ea typeface="ＭＳ Ｐゴシック" pitchFamily="-111" charset="-128"/>
              </a:defRPr>
            </a:lvl2pPr>
            <a:lvl3pPr marL="1143000" indent="-228600" eaLnBrk="0" hangingPunct="0">
              <a:defRPr b="1">
                <a:solidFill>
                  <a:schemeClr val="tx1"/>
                </a:solidFill>
                <a:latin typeface="Verdana" pitchFamily="-111" charset="0"/>
                <a:ea typeface="ＭＳ Ｐゴシック" pitchFamily="-111" charset="-128"/>
              </a:defRPr>
            </a:lvl3pPr>
            <a:lvl4pPr marL="1600200" indent="-228600" eaLnBrk="0" hangingPunct="0">
              <a:defRPr b="1">
                <a:solidFill>
                  <a:schemeClr val="tx1"/>
                </a:solidFill>
                <a:latin typeface="Verdana" pitchFamily="-111" charset="0"/>
                <a:ea typeface="ＭＳ Ｐゴシック" pitchFamily="-111" charset="-128"/>
              </a:defRPr>
            </a:lvl4pPr>
            <a:lvl5pPr marL="2057400" indent="-228600" eaLnBrk="0" hangingPunct="0">
              <a:defRPr b="1">
                <a:solidFill>
                  <a:schemeClr val="tx1"/>
                </a:solidFill>
                <a:latin typeface="Verdana" pitchFamily="-111" charset="0"/>
                <a:ea typeface="ＭＳ Ｐゴシック" pitchFamily="-111" charset="-128"/>
              </a:defRPr>
            </a:lvl5pPr>
            <a:lvl6pPr marL="25146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6pPr>
            <a:lvl7pPr marL="29718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7pPr>
            <a:lvl8pPr marL="34290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8pPr>
            <a:lvl9pPr marL="3886200" indent="-228600" eaLnBrk="0" fontAlgn="base" hangingPunct="0">
              <a:spcBef>
                <a:spcPct val="0"/>
              </a:spcBef>
              <a:spcAft>
                <a:spcPct val="0"/>
              </a:spcAft>
              <a:defRPr b="1">
                <a:solidFill>
                  <a:schemeClr val="tx1"/>
                </a:solidFill>
                <a:latin typeface="Verdana" pitchFamily="-111" charset="0"/>
                <a:ea typeface="ＭＳ Ｐゴシック" pitchFamily="-111" charset="-128"/>
              </a:defRPr>
            </a:lvl9pPr>
          </a:lstStyle>
          <a:p>
            <a:pPr algn="ctr" eaLnBrk="1" hangingPunct="1"/>
            <a:r>
              <a:rPr lang="en-US" b="0">
                <a:latin typeface="Calibri" pitchFamily="-111" charset="0"/>
                <a:cs typeface="Arial" charset="0"/>
              </a:rPr>
              <a:t>				</a:t>
            </a:r>
          </a:p>
        </p:txBody>
      </p:sp>
      <p:pic>
        <p:nvPicPr>
          <p:cNvPr id="21" name="MDMI-5-edited.mp3">
            <a:hlinkClick r:id="" action="ppaction://media"/>
          </p:cNvPr>
          <p:cNvPicPr>
            <a:picLocks noRot="1" noChangeAspect="1"/>
          </p:cNvPicPr>
          <p:nvPr>
            <a:audioFile r:link="rId1"/>
          </p:nvPr>
        </p:nvPicPr>
        <p:blipFill>
          <a:blip r:embed="rId15">
            <a:extLst>
              <a:ext uri="{28A0092B-C50C-407E-A947-70E740481C1C}">
                <a14:useLocalDpi xmlns:a14="http://schemas.microsoft.com/office/drawing/2010/main" val="0"/>
              </a:ext>
            </a:extLst>
          </a:blip>
          <a:srcRect/>
          <a:stretch>
            <a:fillRect/>
          </a:stretch>
        </p:blipFill>
        <p:spPr bwMode="auto">
          <a:xfrm>
            <a:off x="9067800" y="6126163"/>
            <a:ext cx="46038"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Rectangle 21"/>
          <p:cNvSpPr>
            <a:spLocks noChangeArrowheads="1"/>
          </p:cNvSpPr>
          <p:nvPr/>
        </p:nvSpPr>
        <p:spPr bwMode="auto">
          <a:xfrm>
            <a:off x="304800" y="1476375"/>
            <a:ext cx="8686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latin typeface="Arial" charset="0"/>
                <a:cs typeface="Times New Roman" charset="0"/>
              </a:rPr>
              <a:t>Standards are developed using OMG’s mature, worldwide, open development process. With over 20 years of standards work, OMG’s one-organization, one-vote policy ensures that every vendor and end-user, large and small, has an effective voice in the process.</a:t>
            </a:r>
            <a:endParaRPr lang="en-US" b="0">
              <a:latin typeface="Arial" charset="0"/>
              <a:cs typeface="Arial" charset="0"/>
            </a:endParaRPr>
          </a:p>
        </p:txBody>
      </p:sp>
      <p:sp>
        <p:nvSpPr>
          <p:cNvPr id="6157" name="Rectangle 23"/>
          <p:cNvSpPr>
            <a:spLocks noGrp="1" noChangeArrowheads="1"/>
          </p:cNvSpPr>
          <p:nvPr>
            <p:ph type="title" idx="4294967295"/>
          </p:nvPr>
        </p:nvSpPr>
        <p:spPr>
          <a:xfrm>
            <a:off x="2175820" y="249478"/>
            <a:ext cx="5562600" cy="838200"/>
          </a:xfrm>
        </p:spPr>
        <p:txBody>
          <a:bodyPr>
            <a:normAutofit/>
          </a:bodyPr>
          <a:lstStyle/>
          <a:p>
            <a:pPr algn="ctr"/>
            <a:r>
              <a:rPr lang="en-US" sz="3600" dirty="0">
                <a:solidFill>
                  <a:schemeClr val="tx1"/>
                </a:solidFill>
                <a:latin typeface="Arial" charset="0"/>
              </a:rPr>
              <a:t>Developing Standards</a:t>
            </a:r>
          </a:p>
        </p:txBody>
      </p:sp>
      <p:pic>
        <p:nvPicPr>
          <p:cNvPr id="18" name="Picture 2" descr="C:\Users\Cory-c\Documents\Company\MDSSVN\Marketing\Graphics\OMG\OMG---High.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512" y="479442"/>
            <a:ext cx="1828800" cy="8205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a:t>OMG Threat &amp; Risk for STIDS 2015</a:t>
            </a:r>
          </a:p>
        </p:txBody>
      </p:sp>
      <p:sp>
        <p:nvSpPr>
          <p:cNvPr id="3" name="Slide Number Placeholder 2"/>
          <p:cNvSpPr>
            <a:spLocks noGrp="1"/>
          </p:cNvSpPr>
          <p:nvPr>
            <p:ph type="sldNum" sz="quarter" idx="11"/>
          </p:nvPr>
        </p:nvSpPr>
        <p:spPr/>
        <p:txBody>
          <a:bodyPr/>
          <a:lstStyle/>
          <a:p>
            <a:fld id="{C5349D12-3EF0-44B0-8484-0F10BE0E01DA}" type="slidenum">
              <a:rPr lang="en-US" smtClean="0"/>
              <a:t>26</a:t>
            </a:fld>
            <a:endParaRPr lang="en-US"/>
          </a:p>
        </p:txBody>
      </p:sp>
      <p:sp>
        <p:nvSpPr>
          <p:cNvPr id="5" name="Date Placeholder 4"/>
          <p:cNvSpPr>
            <a:spLocks noGrp="1"/>
          </p:cNvSpPr>
          <p:nvPr>
            <p:ph type="dt" sz="half" idx="10"/>
          </p:nvPr>
        </p:nvSpPr>
        <p:spPr/>
        <p:txBody>
          <a:bodyPr/>
          <a:lstStyle/>
          <a:p>
            <a:r>
              <a:rPr lang="en-US"/>
              <a:t>11/18/2015</a:t>
            </a:r>
          </a:p>
        </p:txBody>
      </p:sp>
    </p:spTree>
    <p:extLst>
      <p:ext uri="{BB962C8B-B14F-4D97-AF65-F5344CB8AC3E}">
        <p14:creationId xmlns:p14="http://schemas.microsoft.com/office/powerpoint/2010/main" val="372304039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21"/>
                                        </p:tgtEl>
                                      </p:cBhvr>
                                    </p:cmd>
                                  </p:childTnLst>
                                </p:cTn>
                              </p:par>
                            </p:childTnLst>
                          </p:cTn>
                        </p:par>
                      </p:childTnLst>
                    </p:cTn>
                  </p:par>
                </p:childTnLst>
              </p:cTn>
              <p:nextCondLst>
                <p:cond evt="onClick" delay="0">
                  <p:tgtEl>
                    <p:spTgt spid="2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42937" y="347472"/>
            <a:ext cx="7315200" cy="914400"/>
          </a:xfrm>
        </p:spPr>
        <p:txBody>
          <a:bodyPr>
            <a:normAutofit/>
          </a:bodyPr>
          <a:lstStyle/>
          <a:p>
            <a:pPr algn="ctr"/>
            <a:r>
              <a:rPr lang="en-US" sz="3600" dirty="0">
                <a:solidFill>
                  <a:schemeClr val="tx1"/>
                </a:solidFill>
                <a:latin typeface="Arial" charset="0"/>
                <a:ea typeface="ＭＳ Ｐゴシック" charset="-128"/>
              </a:rPr>
              <a:t>OMG’s Best-Known Successes</a:t>
            </a:r>
          </a:p>
        </p:txBody>
      </p:sp>
      <p:sp>
        <p:nvSpPr>
          <p:cNvPr id="9219" name="Rectangle 3"/>
          <p:cNvSpPr>
            <a:spLocks noGrp="1" noChangeArrowheads="1"/>
          </p:cNvSpPr>
          <p:nvPr>
            <p:ph type="body" idx="4294967295"/>
          </p:nvPr>
        </p:nvSpPr>
        <p:spPr bwMode="auto">
          <a:xfrm>
            <a:off x="381000" y="1905000"/>
            <a:ext cx="8458200" cy="457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nSpc>
                <a:spcPct val="80000"/>
              </a:lnSpc>
              <a:buFontTx/>
              <a:buNone/>
            </a:pPr>
            <a:r>
              <a:rPr lang="en-US" sz="1600" b="1" dirty="0">
                <a:latin typeface="Arial" charset="0"/>
                <a:ea typeface="ＭＳ Ｐゴシック" charset="-128"/>
              </a:rPr>
              <a:t>Common Object Request Broker Architecture</a:t>
            </a:r>
          </a:p>
          <a:p>
            <a:pPr lvl="1">
              <a:lnSpc>
                <a:spcPct val="80000"/>
              </a:lnSpc>
            </a:pPr>
            <a:r>
              <a:rPr lang="en-US" sz="1400" dirty="0">
                <a:latin typeface="Arial" charset="0"/>
                <a:ea typeface="ＭＳ Ｐゴシック" charset="-128"/>
              </a:rPr>
              <a:t>CORBA® remains the only language- and platform-neutral interoperability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Unified Modeling Language</a:t>
            </a:r>
          </a:p>
          <a:p>
            <a:pPr lvl="1">
              <a:lnSpc>
                <a:spcPct val="80000"/>
              </a:lnSpc>
            </a:pPr>
            <a:r>
              <a:rPr lang="en-US" sz="1400" dirty="0">
                <a:latin typeface="Arial" charset="0"/>
                <a:ea typeface="ＭＳ Ｐゴシック" charset="-128"/>
              </a:rPr>
              <a:t>UML® remains the world’s only standardized modeling language</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Business Process Modeling Notation</a:t>
            </a:r>
          </a:p>
          <a:p>
            <a:pPr lvl="1">
              <a:lnSpc>
                <a:spcPct val="80000"/>
              </a:lnSpc>
            </a:pPr>
            <a:r>
              <a:rPr lang="en-US" sz="1400" dirty="0">
                <a:latin typeface="Arial" charset="0"/>
                <a:ea typeface="ＭＳ Ｐゴシック" charset="-128"/>
              </a:rPr>
              <a:t>BPMN</a:t>
            </a:r>
            <a:r>
              <a:rPr lang="en-US" sz="1400" baseline="30000" dirty="0">
                <a:latin typeface="Arial" charset="0"/>
                <a:ea typeface="ＭＳ Ｐゴシック" charset="-128"/>
              </a:rPr>
              <a:t>TM </a:t>
            </a:r>
            <a:r>
              <a:rPr lang="en-US" sz="1400" dirty="0">
                <a:latin typeface="Arial" charset="0"/>
                <a:ea typeface="ＭＳ Ｐゴシック" charset="-128"/>
              </a:rPr>
              <a:t> provides businesses with the capability of understanding their internal business procedures</a:t>
            </a:r>
          </a:p>
          <a:p>
            <a:pPr lvl="1">
              <a:lnSpc>
                <a:spcPct val="80000"/>
              </a:lnSpc>
            </a:pP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Common Warehouse Metamodel</a:t>
            </a:r>
          </a:p>
          <a:p>
            <a:pPr lvl="1">
              <a:lnSpc>
                <a:spcPct val="80000"/>
              </a:lnSpc>
            </a:pPr>
            <a:r>
              <a:rPr lang="en-US" sz="1400" dirty="0">
                <a:latin typeface="Arial" charset="0"/>
                <a:ea typeface="ＭＳ Ｐゴシック" charset="-128"/>
              </a:rPr>
              <a:t>CWM</a:t>
            </a:r>
            <a:r>
              <a:rPr lang="en-US" sz="1400" baseline="30000" dirty="0">
                <a:latin typeface="Arial" charset="0"/>
                <a:ea typeface="ＭＳ Ｐゴシック" charset="-128"/>
              </a:rPr>
              <a:t>TM</a:t>
            </a:r>
            <a:r>
              <a:rPr lang="en-US" sz="1400" dirty="0">
                <a:latin typeface="Arial" charset="0"/>
                <a:ea typeface="ＭＳ Ｐゴシック" charset="-128"/>
              </a:rPr>
              <a:t>, the integration of the last two data warehousing initiatives</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Meta-Object Facility</a:t>
            </a:r>
          </a:p>
          <a:p>
            <a:pPr lvl="1">
              <a:lnSpc>
                <a:spcPct val="80000"/>
              </a:lnSpc>
            </a:pPr>
            <a:r>
              <a:rPr lang="en-US" sz="1400" dirty="0">
                <a:latin typeface="Arial" charset="0"/>
                <a:ea typeface="ＭＳ Ｐゴシック" charset="-128"/>
              </a:rPr>
              <a:t>MOF</a:t>
            </a:r>
            <a:r>
              <a:rPr lang="en-US" sz="1400" baseline="30000" dirty="0">
                <a:latin typeface="Arial" charset="0"/>
                <a:ea typeface="ＭＳ Ｐゴシック" charset="-128"/>
              </a:rPr>
              <a:t>TM</a:t>
            </a:r>
            <a:r>
              <a:rPr lang="en-US" sz="1400" dirty="0">
                <a:latin typeface="Arial" charset="0"/>
                <a:ea typeface="ＭＳ Ｐゴシック" charset="-128"/>
              </a:rPr>
              <a:t>, the repository standard</a:t>
            </a:r>
            <a:br>
              <a:rPr lang="en-US" sz="1400" dirty="0">
                <a:latin typeface="Arial" charset="0"/>
                <a:ea typeface="ＭＳ Ｐゴシック" charset="-128"/>
              </a:rPr>
            </a:br>
            <a:endParaRPr lang="en-US" sz="1400" dirty="0">
              <a:latin typeface="Arial" charset="0"/>
              <a:ea typeface="ＭＳ Ｐゴシック" charset="-128"/>
            </a:endParaRPr>
          </a:p>
          <a:p>
            <a:pPr>
              <a:lnSpc>
                <a:spcPct val="80000"/>
              </a:lnSpc>
              <a:buFontTx/>
              <a:buNone/>
            </a:pPr>
            <a:r>
              <a:rPr lang="en-US" sz="1600" b="1" dirty="0">
                <a:latin typeface="Arial" charset="0"/>
                <a:ea typeface="ＭＳ Ｐゴシック" charset="-128"/>
              </a:rPr>
              <a:t>XML Metadata Interchange</a:t>
            </a:r>
          </a:p>
          <a:p>
            <a:pPr lvl="1">
              <a:lnSpc>
                <a:spcPct val="80000"/>
              </a:lnSpc>
            </a:pPr>
            <a:r>
              <a:rPr lang="en-US" sz="1400" dirty="0">
                <a:latin typeface="Arial" charset="0"/>
                <a:ea typeface="ＭＳ Ｐゴシック" charset="-128"/>
              </a:rPr>
              <a:t>XMI®, the XML-UML standard</a:t>
            </a:r>
          </a:p>
        </p:txBody>
      </p:sp>
      <p:grpSp>
        <p:nvGrpSpPr>
          <p:cNvPr id="9220" name="Group 13"/>
          <p:cNvGrpSpPr>
            <a:grpSpLocks/>
          </p:cNvGrpSpPr>
          <p:nvPr/>
        </p:nvGrpSpPr>
        <p:grpSpPr bwMode="auto">
          <a:xfrm>
            <a:off x="381000" y="1295400"/>
            <a:ext cx="7658100" cy="457200"/>
            <a:chOff x="576" y="1200"/>
            <a:chExt cx="4824" cy="288"/>
          </a:xfrm>
        </p:grpSpPr>
        <p:pic>
          <p:nvPicPr>
            <p:cNvPr id="9227" name="Picture 4" descr="OMG SysM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 y="1200"/>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BPMN">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248"/>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6" descr="DD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200"/>
              <a:ext cx="28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7" descr="MDA Logo">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200"/>
              <a:ext cx="27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8" descr="UML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 y="1248"/>
              <a:ext cx="33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9" descr="CORBA 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248"/>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10" descr="CWM Logo">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 y="1248"/>
              <a:ext cx="27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4" name="Picture 11" descr="MOF Log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1248"/>
              <a:ext cx="35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2" descr="XMI">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1248"/>
              <a:ext cx="3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sz="quarter" idx="16"/>
          </p:nvPr>
        </p:nvSpPr>
        <p:spPr/>
        <p:txBody>
          <a:bodyPr/>
          <a:lstStyle/>
          <a:p>
            <a:r>
              <a:rPr lang="en-US"/>
              <a:t>OMG Threat &amp; Risk for STIDS 2015</a:t>
            </a:r>
          </a:p>
        </p:txBody>
      </p:sp>
      <p:sp>
        <p:nvSpPr>
          <p:cNvPr id="3" name="Slide Number Placeholder 2"/>
          <p:cNvSpPr>
            <a:spLocks noGrp="1"/>
          </p:cNvSpPr>
          <p:nvPr>
            <p:ph type="sldNum" sz="quarter" idx="15"/>
          </p:nvPr>
        </p:nvSpPr>
        <p:spPr/>
        <p:txBody>
          <a:bodyPr/>
          <a:lstStyle/>
          <a:p>
            <a:fld id="{C5349D12-3EF0-44B0-8484-0F10BE0E01DA}" type="slidenum">
              <a:rPr lang="en-US" smtClean="0"/>
              <a:t>27</a:t>
            </a:fld>
            <a:endParaRPr lang="en-US"/>
          </a:p>
        </p:txBody>
      </p:sp>
      <p:sp>
        <p:nvSpPr>
          <p:cNvPr id="5" name="Date Placeholder 4"/>
          <p:cNvSpPr>
            <a:spLocks noGrp="1"/>
          </p:cNvSpPr>
          <p:nvPr>
            <p:ph type="dt" sz="half" idx="14"/>
          </p:nvPr>
        </p:nvSpPr>
        <p:spPr/>
        <p:txBody>
          <a:bodyPr/>
          <a:lstStyle/>
          <a:p>
            <a:r>
              <a:rPr lang="en-US"/>
              <a:t>11/18/2015</a:t>
            </a:r>
            <a:endParaRPr lang="en-US" dirty="0"/>
          </a:p>
        </p:txBody>
      </p:sp>
    </p:spTree>
    <p:extLst>
      <p:ext uri="{BB962C8B-B14F-4D97-AF65-F5344CB8AC3E}">
        <p14:creationId xmlns:p14="http://schemas.microsoft.com/office/powerpoint/2010/main" val="1742373747"/>
      </p:ext>
    </p:extLst>
  </p:cSld>
  <p:clrMapOvr>
    <a:masterClrMapping/>
  </p:clrMapOvr>
  <p:transition advClick="0" advTm="31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5/2018</a:t>
            </a:r>
          </a:p>
        </p:txBody>
      </p:sp>
      <p:sp>
        <p:nvSpPr>
          <p:cNvPr id="4" name="Slide Number Placeholder 3"/>
          <p:cNvSpPr>
            <a:spLocks noGrp="1"/>
          </p:cNvSpPr>
          <p:nvPr>
            <p:ph type="sldNum" sz="quarter" idx="11"/>
          </p:nvPr>
        </p:nvSpPr>
        <p:spPr/>
        <p:txBody>
          <a:bodyPr/>
          <a:lstStyle/>
          <a:p>
            <a:fld id="{987D7693-E132-40A2-A808-4CF056E677D9}" type="slidenum">
              <a:rPr lang="en-US" smtClean="0"/>
              <a:t>3</a:t>
            </a:fld>
            <a:endParaRPr lang="en-US" dirty="0"/>
          </a:p>
        </p:txBody>
      </p:sp>
      <p:sp>
        <p:nvSpPr>
          <p:cNvPr id="5" name="Footer Placeholder 4"/>
          <p:cNvSpPr>
            <a:spLocks noGrp="1"/>
          </p:cNvSpPr>
          <p:nvPr>
            <p:ph type="ftr" sz="quarter" idx="12"/>
          </p:nvPr>
        </p:nvSpPr>
        <p:spPr/>
        <p:txBody>
          <a:bodyPr>
            <a:normAutofit fontScale="92500"/>
          </a:bodyPr>
          <a:lstStyle/>
          <a:p>
            <a:r>
              <a:rPr lang="en-US" dirty="0"/>
              <a:t>Copyright (c) 2012-2018 Model Driven Solutions, Inc. as Model Driven Solutions</a:t>
            </a:r>
          </a:p>
        </p:txBody>
      </p:sp>
      <p:sp>
        <p:nvSpPr>
          <p:cNvPr id="6" name="Title 5"/>
          <p:cNvSpPr>
            <a:spLocks noGrp="1"/>
          </p:cNvSpPr>
          <p:nvPr>
            <p:ph type="title"/>
          </p:nvPr>
        </p:nvSpPr>
        <p:spPr/>
        <p:txBody>
          <a:bodyPr/>
          <a:lstStyle/>
          <a:p>
            <a:r>
              <a:rPr lang="en-US" dirty="0"/>
              <a:t>Where are we? How far can we go?</a:t>
            </a:r>
          </a:p>
        </p:txBody>
      </p:sp>
      <p:sp>
        <p:nvSpPr>
          <p:cNvPr id="7" name="Rectangle 6"/>
          <p:cNvSpPr/>
          <p:nvPr/>
        </p:nvSpPr>
        <p:spPr>
          <a:xfrm>
            <a:off x="609600" y="2590800"/>
            <a:ext cx="7848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Frictionless Scale</a:t>
            </a:r>
          </a:p>
        </p:txBody>
      </p:sp>
      <p:sp>
        <p:nvSpPr>
          <p:cNvPr id="8" name="Oval 7"/>
          <p:cNvSpPr/>
          <p:nvPr/>
        </p:nvSpPr>
        <p:spPr>
          <a:xfrm>
            <a:off x="516948" y="2060237"/>
            <a:ext cx="609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9" name="Oval 8"/>
          <p:cNvSpPr/>
          <p:nvPr/>
        </p:nvSpPr>
        <p:spPr>
          <a:xfrm>
            <a:off x="8033386" y="2060237"/>
            <a:ext cx="595745"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1" name="Oval 10"/>
          <p:cNvSpPr/>
          <p:nvPr/>
        </p:nvSpPr>
        <p:spPr>
          <a:xfrm>
            <a:off x="2057400" y="2060237"/>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p:cNvSpPr/>
          <p:nvPr/>
        </p:nvSpPr>
        <p:spPr>
          <a:xfrm>
            <a:off x="6247882" y="2060237"/>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 name="Callout: Up Arrow 12"/>
          <p:cNvSpPr/>
          <p:nvPr/>
        </p:nvSpPr>
        <p:spPr>
          <a:xfrm>
            <a:off x="143309" y="3385056"/>
            <a:ext cx="1247774" cy="72866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First</a:t>
            </a:r>
          </a:p>
          <a:p>
            <a:pPr algn="ctr"/>
            <a:r>
              <a:rPr lang="en-US" sz="1400" dirty="0"/>
              <a:t>Computers</a:t>
            </a:r>
          </a:p>
        </p:txBody>
      </p:sp>
      <p:sp>
        <p:nvSpPr>
          <p:cNvPr id="16" name="Callout: Up Arrow 15"/>
          <p:cNvSpPr/>
          <p:nvPr/>
        </p:nvSpPr>
        <p:spPr>
          <a:xfrm>
            <a:off x="7707371" y="3385056"/>
            <a:ext cx="1247774" cy="72866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Impossible</a:t>
            </a:r>
          </a:p>
          <a:p>
            <a:pPr algn="ctr"/>
            <a:r>
              <a:rPr lang="en-US" sz="1400" dirty="0"/>
              <a:t>Ideal</a:t>
            </a:r>
          </a:p>
        </p:txBody>
      </p:sp>
      <p:sp>
        <p:nvSpPr>
          <p:cNvPr id="17" name="Callout: Up Arrow 16"/>
          <p:cNvSpPr/>
          <p:nvPr/>
        </p:nvSpPr>
        <p:spPr>
          <a:xfrm>
            <a:off x="5623995" y="3385056"/>
            <a:ext cx="1247774" cy="72866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Art of the possible</a:t>
            </a:r>
          </a:p>
        </p:txBody>
      </p:sp>
      <p:sp>
        <p:nvSpPr>
          <p:cNvPr id="18" name="Callout: Up Arrow 17"/>
          <p:cNvSpPr/>
          <p:nvPr/>
        </p:nvSpPr>
        <p:spPr>
          <a:xfrm>
            <a:off x="2057400" y="3385056"/>
            <a:ext cx="1247774" cy="728662"/>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Now</a:t>
            </a:r>
          </a:p>
        </p:txBody>
      </p:sp>
      <p:sp>
        <p:nvSpPr>
          <p:cNvPr id="19" name="Speech Bubble: Oval 18"/>
          <p:cNvSpPr/>
          <p:nvPr/>
        </p:nvSpPr>
        <p:spPr>
          <a:xfrm>
            <a:off x="344118" y="5044787"/>
            <a:ext cx="2246682" cy="1066800"/>
          </a:xfrm>
          <a:prstGeom prst="wedgeEllipseCallout">
            <a:avLst>
              <a:gd name="adj1" fmla="val 25788"/>
              <a:gd name="adj2" fmla="val -130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ATM Cards and worldwide sharing of cat videos</a:t>
            </a:r>
          </a:p>
        </p:txBody>
      </p:sp>
      <p:sp>
        <p:nvSpPr>
          <p:cNvPr id="20" name="Speech Bubble: Oval 19"/>
          <p:cNvSpPr/>
          <p:nvPr/>
        </p:nvSpPr>
        <p:spPr>
          <a:xfrm>
            <a:off x="6121890" y="5113727"/>
            <a:ext cx="2819400" cy="1066800"/>
          </a:xfrm>
          <a:prstGeom prst="wedgeEllipseCallout">
            <a:avLst>
              <a:gd name="adj1" fmla="val -38708"/>
              <a:gd name="adj2" fmla="val -1376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Most processes, services and information I care about are easily available</a:t>
            </a:r>
          </a:p>
        </p:txBody>
      </p:sp>
      <p:sp>
        <p:nvSpPr>
          <p:cNvPr id="21" name="Flowchart: Preparation 20"/>
          <p:cNvSpPr/>
          <p:nvPr/>
        </p:nvSpPr>
        <p:spPr>
          <a:xfrm>
            <a:off x="2476499" y="4798436"/>
            <a:ext cx="2057400" cy="1559502"/>
          </a:xfrm>
          <a:prstGeom prst="flowChartPrepara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Things work together because they were designed to work together</a:t>
            </a:r>
          </a:p>
        </p:txBody>
      </p:sp>
      <p:sp>
        <p:nvSpPr>
          <p:cNvPr id="22" name="Flowchart: Preparation 21"/>
          <p:cNvSpPr/>
          <p:nvPr/>
        </p:nvSpPr>
        <p:spPr>
          <a:xfrm>
            <a:off x="4309760" y="4798436"/>
            <a:ext cx="2167240" cy="1559502"/>
          </a:xfrm>
          <a:prstGeom prst="flowChartPreparati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Independently conceived things work together</a:t>
            </a:r>
          </a:p>
        </p:txBody>
      </p:sp>
      <p:grpSp>
        <p:nvGrpSpPr>
          <p:cNvPr id="27" name="Group 26"/>
          <p:cNvGrpSpPr/>
          <p:nvPr/>
        </p:nvGrpSpPr>
        <p:grpSpPr>
          <a:xfrm>
            <a:off x="2362200" y="1258770"/>
            <a:ext cx="4343399" cy="762000"/>
            <a:chOff x="2362200" y="1258770"/>
            <a:chExt cx="4343399" cy="762000"/>
          </a:xfrm>
        </p:grpSpPr>
        <p:sp>
          <p:nvSpPr>
            <p:cNvPr id="23" name="Arrow: Curved Down 22"/>
            <p:cNvSpPr/>
            <p:nvPr/>
          </p:nvSpPr>
          <p:spPr>
            <a:xfrm>
              <a:off x="2362200" y="1258770"/>
              <a:ext cx="4343399" cy="762000"/>
            </a:xfrm>
            <a:prstGeom prst="curved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3329419" y="1454537"/>
              <a:ext cx="2124299" cy="369332"/>
            </a:xfrm>
            <a:prstGeom prst="rect">
              <a:avLst/>
            </a:prstGeom>
            <a:noFill/>
          </p:spPr>
          <p:txBody>
            <a:bodyPr wrap="none" rtlCol="0">
              <a:spAutoFit/>
            </a:bodyPr>
            <a:lstStyle/>
            <a:p>
              <a:r>
                <a:rPr lang="en-US" dirty="0">
                  <a:solidFill>
                    <a:srgbClr val="FFFF00"/>
                  </a:solidFill>
                </a:rPr>
                <a:t>How do we get to 8?</a:t>
              </a:r>
            </a:p>
          </p:txBody>
        </p:sp>
      </p:grpSp>
      <p:pic>
        <p:nvPicPr>
          <p:cNvPr id="25" name="Picture 24"/>
          <p:cNvPicPr>
            <a:picLocks noChangeAspect="1"/>
          </p:cNvPicPr>
          <p:nvPr/>
        </p:nvPicPr>
        <p:blipFill>
          <a:blip r:embed="rId2"/>
          <a:stretch>
            <a:fillRect/>
          </a:stretch>
        </p:blipFill>
        <p:spPr>
          <a:xfrm>
            <a:off x="578340" y="2533782"/>
            <a:ext cx="7879860" cy="809625"/>
          </a:xfrm>
          <a:prstGeom prst="rect">
            <a:avLst/>
          </a:prstGeom>
        </p:spPr>
      </p:pic>
      <p:sp>
        <p:nvSpPr>
          <p:cNvPr id="26" name="TextBox 25"/>
          <p:cNvSpPr txBox="1"/>
          <p:nvPr/>
        </p:nvSpPr>
        <p:spPr>
          <a:xfrm>
            <a:off x="3332883" y="2695979"/>
            <a:ext cx="2458237" cy="461665"/>
          </a:xfrm>
          <a:prstGeom prst="rect">
            <a:avLst/>
          </a:prstGeom>
          <a:noFill/>
        </p:spPr>
        <p:txBody>
          <a:bodyPr wrap="none" rtlCol="0">
            <a:spAutoFit/>
          </a:bodyPr>
          <a:lstStyle/>
          <a:p>
            <a:r>
              <a:rPr lang="en-US" sz="2400" b="1" dirty="0">
                <a:solidFill>
                  <a:srgbClr val="FFFF00"/>
                </a:solidFill>
              </a:rPr>
              <a:t>Frictionless Scale</a:t>
            </a:r>
          </a:p>
        </p:txBody>
      </p:sp>
    </p:spTree>
    <p:extLst>
      <p:ext uri="{BB962C8B-B14F-4D97-AF65-F5344CB8AC3E}">
        <p14:creationId xmlns:p14="http://schemas.microsoft.com/office/powerpoint/2010/main" val="3702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18BA4CB7-CDD3-45FA-92A6-20DDCF56A271}"/>
              </a:ext>
            </a:extLst>
          </p:cNvPr>
          <p:cNvSpPr>
            <a:spLocks noGrp="1"/>
          </p:cNvSpPr>
          <p:nvPr>
            <p:ph type="subTitle" idx="1"/>
          </p:nvPr>
        </p:nvSpPr>
        <p:spPr/>
        <p:txBody>
          <a:bodyPr>
            <a:normAutofit fontScale="85000" lnSpcReduction="20000"/>
          </a:bodyPr>
          <a:lstStyle/>
          <a:p>
            <a:r>
              <a:rPr lang="en-US" dirty="0"/>
              <a:t>Using stakeholder centric conceptual models of “reference concepts” as a “pivot point” between different data, schema, technologies, organizations and stakeholders</a:t>
            </a:r>
          </a:p>
        </p:txBody>
      </p:sp>
      <p:sp>
        <p:nvSpPr>
          <p:cNvPr id="2" name="Date Placeholder 1">
            <a:extLst>
              <a:ext uri="{FF2B5EF4-FFF2-40B4-BE49-F238E27FC236}">
                <a16:creationId xmlns:a16="http://schemas.microsoft.com/office/drawing/2014/main" id="{0420090F-C343-441A-93F6-FF3EDDBA5D2A}"/>
              </a:ext>
            </a:extLst>
          </p:cNvPr>
          <p:cNvSpPr>
            <a:spLocks noGrp="1"/>
          </p:cNvSpPr>
          <p:nvPr>
            <p:ph type="dt" sz="half" idx="10"/>
          </p:nvPr>
        </p:nvSpPr>
        <p:spPr/>
        <p:txBody>
          <a:bodyPr/>
          <a:lstStyle/>
          <a:p>
            <a:r>
              <a:rPr lang="en-US" dirty="0"/>
              <a:t>5/2018</a:t>
            </a:r>
          </a:p>
        </p:txBody>
      </p:sp>
      <p:sp>
        <p:nvSpPr>
          <p:cNvPr id="3" name="Slide Number Placeholder 2">
            <a:extLst>
              <a:ext uri="{FF2B5EF4-FFF2-40B4-BE49-F238E27FC236}">
                <a16:creationId xmlns:a16="http://schemas.microsoft.com/office/drawing/2014/main" id="{183E5110-06E9-4CDB-BBF0-52A8A0BA2270}"/>
              </a:ext>
            </a:extLst>
          </p:cNvPr>
          <p:cNvSpPr>
            <a:spLocks noGrp="1"/>
          </p:cNvSpPr>
          <p:nvPr>
            <p:ph type="sldNum" sz="quarter" idx="11"/>
          </p:nvPr>
        </p:nvSpPr>
        <p:spPr/>
        <p:txBody>
          <a:bodyPr/>
          <a:lstStyle/>
          <a:p>
            <a:fld id="{987D7693-E132-40A2-A808-4CF056E677D9}" type="slidenum">
              <a:rPr lang="en-US" smtClean="0"/>
              <a:t>4</a:t>
            </a:fld>
            <a:endParaRPr lang="en-US" dirty="0"/>
          </a:p>
        </p:txBody>
      </p:sp>
      <p:sp>
        <p:nvSpPr>
          <p:cNvPr id="4" name="Footer Placeholder 3">
            <a:extLst>
              <a:ext uri="{FF2B5EF4-FFF2-40B4-BE49-F238E27FC236}">
                <a16:creationId xmlns:a16="http://schemas.microsoft.com/office/drawing/2014/main" id="{5F8A3250-EC68-44CB-A812-EDE5BA0017C4}"/>
              </a:ext>
            </a:extLst>
          </p:cNvPr>
          <p:cNvSpPr>
            <a:spLocks noGrp="1"/>
          </p:cNvSpPr>
          <p:nvPr>
            <p:ph type="ftr" sz="quarter" idx="12"/>
          </p:nvPr>
        </p:nvSpPr>
        <p:spPr/>
        <p:txBody>
          <a:bodyPr>
            <a:normAutofit fontScale="92500"/>
          </a:bodyPr>
          <a:lstStyle/>
          <a:p>
            <a:r>
              <a:rPr lang="en-US" dirty="0"/>
              <a:t>Copyright (c) 2012-2018 Model Driven Solutions, Inc. as Model Driven Solutions</a:t>
            </a:r>
          </a:p>
        </p:txBody>
      </p:sp>
      <p:sp>
        <p:nvSpPr>
          <p:cNvPr id="6" name="Title 5">
            <a:extLst>
              <a:ext uri="{FF2B5EF4-FFF2-40B4-BE49-F238E27FC236}">
                <a16:creationId xmlns:a16="http://schemas.microsoft.com/office/drawing/2014/main" id="{9A2AB72C-33B4-4706-BAC5-319D479D447E}"/>
              </a:ext>
            </a:extLst>
          </p:cNvPr>
          <p:cNvSpPr>
            <a:spLocks noGrp="1"/>
          </p:cNvSpPr>
          <p:nvPr>
            <p:ph type="title"/>
          </p:nvPr>
        </p:nvSpPr>
        <p:spPr/>
        <p:txBody>
          <a:bodyPr/>
          <a:lstStyle/>
          <a:p>
            <a:r>
              <a:rPr lang="en-US" dirty="0"/>
              <a:t>Semantic Mediation</a:t>
            </a:r>
          </a:p>
        </p:txBody>
      </p:sp>
    </p:spTree>
    <p:extLst>
      <p:ext uri="{BB962C8B-B14F-4D97-AF65-F5344CB8AC3E}">
        <p14:creationId xmlns:p14="http://schemas.microsoft.com/office/powerpoint/2010/main" val="204015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normAutofit fontScale="92500" lnSpcReduction="20000"/>
          </a:bodyPr>
          <a:lstStyle/>
          <a:p>
            <a:r>
              <a:rPr lang="en-US" dirty="0">
                <a:solidFill>
                  <a:srgbClr val="FFFF00"/>
                </a:solidFill>
              </a:rPr>
              <a:t>Capability – Information Federation, Synthesis &amp; Analytics</a:t>
            </a:r>
          </a:p>
          <a:p>
            <a:pPr lvl="1"/>
            <a:r>
              <a:rPr lang="en-US" dirty="0"/>
              <a:t>Ingest and interpret information and processes from multiple divergent sources</a:t>
            </a:r>
          </a:p>
          <a:p>
            <a:pPr marL="457200" lvl="1" indent="-285750"/>
            <a:r>
              <a:rPr lang="en-US" dirty="0"/>
              <a:t>Situational awareness</a:t>
            </a:r>
          </a:p>
          <a:p>
            <a:pPr marL="457200" lvl="1" indent="-285750"/>
            <a:r>
              <a:rPr lang="en-US" dirty="0"/>
              <a:t>Federated analytics  “Connecting the dots”</a:t>
            </a:r>
          </a:p>
          <a:p>
            <a:pPr marL="457200" lvl="1" indent="-285750"/>
            <a:r>
              <a:rPr lang="en-US" dirty="0"/>
              <a:t>Joint missions and desperate industries</a:t>
            </a:r>
          </a:p>
          <a:p>
            <a:pPr marL="457200" lvl="1" indent="-285750"/>
            <a:r>
              <a:rPr lang="en-US" dirty="0"/>
              <a:t>Risk reduction</a:t>
            </a:r>
          </a:p>
          <a:p>
            <a:r>
              <a:rPr lang="en-US" dirty="0">
                <a:solidFill>
                  <a:srgbClr val="FFFF00"/>
                </a:solidFill>
              </a:rPr>
              <a:t>Capability – Information Sharing &amp; Brokerage</a:t>
            </a:r>
          </a:p>
          <a:p>
            <a:pPr marL="285750" indent="-285750">
              <a:buFont typeface="Arial" panose="020B0604020202020204" pitchFamily="34" charset="0"/>
              <a:buChar char="•"/>
            </a:pPr>
            <a:r>
              <a:rPr lang="en-US" dirty="0"/>
              <a:t>Translate information between diverse sources and consumers</a:t>
            </a:r>
          </a:p>
          <a:p>
            <a:pPr marL="285750" indent="-285750">
              <a:buFont typeface="Arial" panose="020B0604020202020204" pitchFamily="34" charset="0"/>
              <a:buChar char="•"/>
            </a:pPr>
            <a:r>
              <a:rPr lang="en-US" dirty="0"/>
              <a:t>Configurable gateways for diverse schema and protocols</a:t>
            </a:r>
          </a:p>
          <a:p>
            <a:pPr marL="285750" indent="-285750">
              <a:buFont typeface="Arial" panose="020B0604020202020204" pitchFamily="34" charset="0"/>
              <a:buChar char="•"/>
            </a:pPr>
            <a:r>
              <a:rPr lang="en-US" dirty="0"/>
              <a:t>Systems integration</a:t>
            </a:r>
          </a:p>
          <a:p>
            <a:r>
              <a:rPr lang="en-US" dirty="0">
                <a:solidFill>
                  <a:srgbClr val="FFFF00"/>
                </a:solidFill>
              </a:rPr>
              <a:t>Capability – Design for Interoperability</a:t>
            </a:r>
          </a:p>
          <a:p>
            <a:pPr marL="285750" indent="-285750">
              <a:buFont typeface="Arial" panose="020B0604020202020204" pitchFamily="34" charset="0"/>
              <a:buChar char="•"/>
            </a:pPr>
            <a:r>
              <a:rPr lang="en-US" dirty="0"/>
              <a:t>Instead of designing “from scratch”, use conceptual models as the foundation for new systems. This reduces cost and errors while building in interoperability. Leverages MDA model execution &amp; Code/Schema Generation. Can forward engineer to semantic web.</a:t>
            </a:r>
          </a:p>
          <a:p>
            <a:endParaRPr lang="en-US" dirty="0"/>
          </a:p>
        </p:txBody>
      </p:sp>
      <p:sp>
        <p:nvSpPr>
          <p:cNvPr id="2" name="Date Placeholder 1"/>
          <p:cNvSpPr>
            <a:spLocks noGrp="1"/>
          </p:cNvSpPr>
          <p:nvPr>
            <p:ph type="dt" sz="half" idx="14"/>
          </p:nvPr>
        </p:nvSpPr>
        <p:spPr/>
        <p:txBody>
          <a:bodyPr/>
          <a:lstStyle/>
          <a:p>
            <a:r>
              <a:rPr lang="en-US" dirty="0"/>
              <a:t>March 2018</a:t>
            </a:r>
          </a:p>
        </p:txBody>
      </p:sp>
      <p:sp>
        <p:nvSpPr>
          <p:cNvPr id="3" name="Slide Number Placeholder 2"/>
          <p:cNvSpPr>
            <a:spLocks noGrp="1"/>
          </p:cNvSpPr>
          <p:nvPr>
            <p:ph type="sldNum" sz="quarter" idx="15"/>
          </p:nvPr>
        </p:nvSpPr>
        <p:spPr/>
        <p:txBody>
          <a:bodyPr/>
          <a:lstStyle/>
          <a:p>
            <a:fld id="{C5349D12-3EF0-44B0-8484-0F10BE0E01DA}" type="slidenum">
              <a:rPr lang="en-US" smtClean="0"/>
              <a:t>5</a:t>
            </a:fld>
            <a:endParaRPr lang="en-US"/>
          </a:p>
        </p:txBody>
      </p:sp>
      <p:sp>
        <p:nvSpPr>
          <p:cNvPr id="4" name="Footer Placeholder 3"/>
          <p:cNvSpPr>
            <a:spLocks noGrp="1"/>
          </p:cNvSpPr>
          <p:nvPr>
            <p:ph type="ftr" sz="quarter" idx="16"/>
          </p:nvPr>
        </p:nvSpPr>
        <p:spPr/>
        <p:txBody>
          <a:bodyPr/>
          <a:lstStyle/>
          <a:p>
            <a:r>
              <a:rPr lang="en-US"/>
              <a:t>OMG SMIF </a:t>
            </a:r>
            <a:endParaRPr lang="en-US" dirty="0"/>
          </a:p>
        </p:txBody>
      </p:sp>
      <p:sp>
        <p:nvSpPr>
          <p:cNvPr id="6" name="Title 5"/>
          <p:cNvSpPr>
            <a:spLocks noGrp="1"/>
          </p:cNvSpPr>
          <p:nvPr>
            <p:ph type="title"/>
          </p:nvPr>
        </p:nvSpPr>
        <p:spPr>
          <a:xfrm>
            <a:off x="352426" y="228600"/>
            <a:ext cx="8181974" cy="1066800"/>
          </a:xfrm>
        </p:spPr>
        <p:txBody>
          <a:bodyPr>
            <a:normAutofit fontScale="90000"/>
          </a:bodyPr>
          <a:lstStyle/>
          <a:p>
            <a:r>
              <a:rPr lang="en-US" dirty="0"/>
              <a:t>Semantic Modeling for Information Federation</a:t>
            </a:r>
          </a:p>
        </p:txBody>
      </p:sp>
    </p:spTree>
    <p:extLst>
      <p:ext uri="{BB962C8B-B14F-4D97-AF65-F5344CB8AC3E}">
        <p14:creationId xmlns:p14="http://schemas.microsoft.com/office/powerpoint/2010/main" val="1418405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15000" y="2665289"/>
            <a:ext cx="2857500" cy="1905000"/>
          </a:xfrm>
        </p:spPr>
      </p:pic>
      <p:sp>
        <p:nvSpPr>
          <p:cNvPr id="4" name="Slide Number Placeholder 3"/>
          <p:cNvSpPr>
            <a:spLocks noGrp="1"/>
          </p:cNvSpPr>
          <p:nvPr>
            <p:ph type="sldNum" sz="quarter" idx="15"/>
          </p:nvPr>
        </p:nvSpPr>
        <p:spPr/>
        <p:txBody>
          <a:bodyPr/>
          <a:lstStyle/>
          <a:p>
            <a:fld id="{987D7693-E132-40A2-A808-4CF056E677D9}" type="slidenum">
              <a:rPr lang="en-US" smtClean="0"/>
              <a:t>6</a:t>
            </a:fld>
            <a:endParaRPr lang="en-US" dirty="0"/>
          </a:p>
        </p:txBody>
      </p:sp>
      <p:sp>
        <p:nvSpPr>
          <p:cNvPr id="6" name="Title 5"/>
          <p:cNvSpPr>
            <a:spLocks noGrp="1"/>
          </p:cNvSpPr>
          <p:nvPr>
            <p:ph type="title"/>
          </p:nvPr>
        </p:nvSpPr>
        <p:spPr/>
        <p:txBody>
          <a:bodyPr/>
          <a:lstStyle/>
          <a:p>
            <a:r>
              <a:rPr lang="en-US" dirty="0"/>
              <a:t>Analogy: Role of the interpreter</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828800"/>
            <a:ext cx="4775403" cy="3577978"/>
          </a:xfrm>
          <a:prstGeom prst="rect">
            <a:avLst/>
          </a:prstGeom>
        </p:spPr>
      </p:pic>
      <p:sp>
        <p:nvSpPr>
          <p:cNvPr id="9" name="Curved Down Arrow 8"/>
          <p:cNvSpPr/>
          <p:nvPr/>
        </p:nvSpPr>
        <p:spPr>
          <a:xfrm>
            <a:off x="3048000" y="1738685"/>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p:cNvSpPr/>
          <p:nvPr/>
        </p:nvSpPr>
        <p:spPr>
          <a:xfrm rot="10800000">
            <a:off x="2895600" y="4548953"/>
            <a:ext cx="3810000" cy="9205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16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r>
              <a:rPr lang="en-US" dirty="0"/>
              <a:t>Retention of meaning across languages, communities and cultures</a:t>
            </a:r>
          </a:p>
          <a:p>
            <a:r>
              <a:rPr lang="en-US" dirty="0"/>
              <a:t>Communicate what is said without judging, coloring or filtering it</a:t>
            </a:r>
          </a:p>
          <a:p>
            <a:endParaRPr lang="en-US" dirty="0"/>
          </a:p>
          <a:p>
            <a:endParaRPr lang="en-US" dirty="0"/>
          </a:p>
          <a:p>
            <a:endParaRPr lang="en-US" dirty="0"/>
          </a:p>
          <a:p>
            <a:endParaRPr lang="en-US" dirty="0"/>
          </a:p>
          <a:p>
            <a:endParaRPr lang="en-US" dirty="0"/>
          </a:p>
          <a:p>
            <a:endParaRPr lang="en-US" dirty="0"/>
          </a:p>
          <a:p>
            <a:r>
              <a:rPr lang="en-US" dirty="0"/>
              <a:t>Interpreters leverage substantial preparation; learning syntax, grammar, vocabulary and cultural idioms. </a:t>
            </a:r>
          </a:p>
          <a:p>
            <a:r>
              <a:rPr lang="en-US" dirty="0"/>
              <a:t>Interpreters can only communicate what they understand and what can be understood in the languages they deal with – the common concepts</a:t>
            </a:r>
          </a:p>
          <a:p>
            <a:r>
              <a:rPr lang="en-US" dirty="0"/>
              <a:t>They then communicate </a:t>
            </a:r>
            <a:r>
              <a:rPr lang="en-US" b="1" i="1" dirty="0"/>
              <a:t>what other people said </a:t>
            </a:r>
            <a:r>
              <a:rPr lang="en-US" dirty="0"/>
              <a:t>based on how those concepts are expressed in different languages – they also communicate the provenance</a:t>
            </a:r>
          </a:p>
          <a:p>
            <a:r>
              <a:rPr lang="en-US" dirty="0"/>
              <a:t>Interpreters are preforming </a:t>
            </a:r>
            <a:r>
              <a:rPr lang="en-US" i="1" dirty="0">
                <a:solidFill>
                  <a:srgbClr val="FFFF00"/>
                </a:solidFill>
              </a:rPr>
              <a:t>semantic mediation</a:t>
            </a:r>
          </a:p>
          <a:p>
            <a:endParaRPr lang="en-US" dirty="0"/>
          </a:p>
          <a:p>
            <a:endParaRPr lang="en-US" dirty="0"/>
          </a:p>
        </p:txBody>
      </p:sp>
      <p:sp>
        <p:nvSpPr>
          <p:cNvPr id="4" name="Slide Number Placeholder 3"/>
          <p:cNvSpPr>
            <a:spLocks noGrp="1"/>
          </p:cNvSpPr>
          <p:nvPr>
            <p:ph type="sldNum" sz="quarter" idx="15"/>
          </p:nvPr>
        </p:nvSpPr>
        <p:spPr/>
        <p:txBody>
          <a:bodyPr/>
          <a:lstStyle/>
          <a:p>
            <a:fld id="{987D7693-E132-40A2-A808-4CF056E677D9}" type="slidenum">
              <a:rPr lang="en-US" smtClean="0"/>
              <a:t>7</a:t>
            </a:fld>
            <a:endParaRPr lang="en-US" dirty="0"/>
          </a:p>
        </p:txBody>
      </p:sp>
      <p:sp>
        <p:nvSpPr>
          <p:cNvPr id="6" name="Title 5"/>
          <p:cNvSpPr>
            <a:spLocks noGrp="1"/>
          </p:cNvSpPr>
          <p:nvPr>
            <p:ph type="title"/>
          </p:nvPr>
        </p:nvSpPr>
        <p:spPr/>
        <p:txBody>
          <a:bodyPr/>
          <a:lstStyle/>
          <a:p>
            <a:r>
              <a:rPr lang="en-US" dirty="0"/>
              <a:t>What we expect of interpreters</a:t>
            </a:r>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2857500" cy="1905000"/>
          </a:xfrm>
          <a:prstGeom prst="rect">
            <a:avLst/>
          </a:prstGeom>
        </p:spPr>
      </p:pic>
      <p:sp>
        <p:nvSpPr>
          <p:cNvPr id="8" name="Cloud Callout 7"/>
          <p:cNvSpPr/>
          <p:nvPr/>
        </p:nvSpPr>
        <p:spPr>
          <a:xfrm>
            <a:off x="457200" y="2514600"/>
            <a:ext cx="1752600" cy="685800"/>
          </a:xfrm>
          <a:prstGeom prst="cloudCallout">
            <a:avLst>
              <a:gd name="adj1" fmla="val 96174"/>
              <a:gd name="adj2" fmla="val -5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concepts</a:t>
            </a:r>
          </a:p>
        </p:txBody>
      </p:sp>
    </p:spTree>
    <p:extLst>
      <p:ext uri="{BB962C8B-B14F-4D97-AF65-F5344CB8AC3E}">
        <p14:creationId xmlns:p14="http://schemas.microsoft.com/office/powerpoint/2010/main" val="254036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2426" y="1463040"/>
            <a:ext cx="2368704" cy="4288536"/>
          </a:xfrm>
        </p:spPr>
        <p:txBody>
          <a:bodyPr/>
          <a:lstStyle/>
          <a:p>
            <a:r>
              <a:rPr lang="en-US" dirty="0"/>
              <a:t>We need to understand</a:t>
            </a:r>
          </a:p>
          <a:p>
            <a:pPr marL="285750" indent="-285750">
              <a:buFont typeface="Arial" panose="020B0604020202020204" pitchFamily="34" charset="0"/>
              <a:buChar char="•"/>
            </a:pPr>
            <a:r>
              <a:rPr lang="en-US" dirty="0"/>
              <a:t>What are the common concepts</a:t>
            </a:r>
          </a:p>
          <a:p>
            <a:pPr marL="285750" indent="-285750">
              <a:buFont typeface="Arial" panose="020B0604020202020204" pitchFamily="34" charset="0"/>
              <a:buChar char="•"/>
            </a:pPr>
            <a:r>
              <a:rPr lang="en-US" dirty="0"/>
              <a:t>How do the various information syntaxes represent those concepts</a:t>
            </a:r>
          </a:p>
          <a:p>
            <a:pPr marL="285750" indent="-285750">
              <a:buFont typeface="Arial" panose="020B0604020202020204" pitchFamily="34" charset="0"/>
              <a:buChar char="•"/>
            </a:pPr>
            <a:r>
              <a:rPr lang="en-US" dirty="0"/>
              <a:t>What are the rules for translating between them in various context</a:t>
            </a:r>
          </a:p>
        </p:txBody>
      </p:sp>
      <p:sp>
        <p:nvSpPr>
          <p:cNvPr id="6" name="Title 5"/>
          <p:cNvSpPr>
            <a:spLocks noGrp="1"/>
          </p:cNvSpPr>
          <p:nvPr>
            <p:ph type="title"/>
          </p:nvPr>
        </p:nvSpPr>
        <p:spPr/>
        <p:txBody>
          <a:bodyPr>
            <a:normAutofit fontScale="90000"/>
          </a:bodyPr>
          <a:lstStyle/>
          <a:p>
            <a:r>
              <a:rPr lang="en-US" dirty="0"/>
              <a:t>Semantic Mediation Reference Models</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8</a:t>
            </a:fld>
            <a:endParaRPr lang="en-US" dirty="0"/>
          </a:p>
        </p:txBody>
      </p:sp>
      <p:sp>
        <p:nvSpPr>
          <p:cNvPr id="7" name="Cloud Callout 6"/>
          <p:cNvSpPr/>
          <p:nvPr/>
        </p:nvSpPr>
        <p:spPr>
          <a:xfrm>
            <a:off x="6268890" y="1662567"/>
            <a:ext cx="2514600" cy="1905000"/>
          </a:xfrm>
          <a:prstGeom prst="cloudCallout">
            <a:avLst>
              <a:gd name="adj1" fmla="val 23579"/>
              <a:gd name="adj2" fmla="val 64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a:t>
            </a:r>
          </a:p>
          <a:p>
            <a:pPr algn="ctr"/>
            <a:r>
              <a:rPr lang="en-US" dirty="0"/>
              <a:t>Concepts</a:t>
            </a:r>
          </a:p>
        </p:txBody>
      </p:sp>
      <p:sp>
        <p:nvSpPr>
          <p:cNvPr id="8" name="Flowchart: Multidocument 7"/>
          <p:cNvSpPr/>
          <p:nvPr/>
        </p:nvSpPr>
        <p:spPr>
          <a:xfrm>
            <a:off x="3003305" y="1433011"/>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1" name="Right Arrow 10"/>
          <p:cNvSpPr/>
          <p:nvPr/>
        </p:nvSpPr>
        <p:spPr>
          <a:xfrm rot="20686656">
            <a:off x="4417726" y="3281146"/>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2" name="Right Arrow 11"/>
          <p:cNvSpPr/>
          <p:nvPr/>
        </p:nvSpPr>
        <p:spPr>
          <a:xfrm>
            <a:off x="4324729" y="2486244"/>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3" name="Right Arrow 12"/>
          <p:cNvSpPr/>
          <p:nvPr/>
        </p:nvSpPr>
        <p:spPr>
          <a:xfrm rot="853713">
            <a:off x="4504651" y="1719372"/>
            <a:ext cx="1652589" cy="685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Represents</a:t>
            </a:r>
          </a:p>
        </p:txBody>
      </p:sp>
      <p:sp>
        <p:nvSpPr>
          <p:cNvPr id="15" name="Flowchart: Multidocument 14"/>
          <p:cNvSpPr/>
          <p:nvPr/>
        </p:nvSpPr>
        <p:spPr>
          <a:xfrm>
            <a:off x="2722800" y="244534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sp>
        <p:nvSpPr>
          <p:cNvPr id="16" name="Flowchart: Multidocument 15"/>
          <p:cNvSpPr/>
          <p:nvPr/>
        </p:nvSpPr>
        <p:spPr>
          <a:xfrm>
            <a:off x="2716855" y="3500438"/>
            <a:ext cx="1447890" cy="838200"/>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Information</a:t>
            </a:r>
          </a:p>
          <a:p>
            <a:pPr algn="ctr"/>
            <a:r>
              <a:rPr lang="en-US" sz="1600" dirty="0">
                <a:solidFill>
                  <a:schemeClr val="bg1"/>
                </a:solidFill>
              </a:rPr>
              <a:t>Syntax</a:t>
            </a: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012" y="3851917"/>
            <a:ext cx="2189797" cy="142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832212" y="5279715"/>
            <a:ext cx="2004463" cy="369332"/>
          </a:xfrm>
          <a:prstGeom prst="rect">
            <a:avLst/>
          </a:prstGeom>
          <a:noFill/>
        </p:spPr>
        <p:txBody>
          <a:bodyPr wrap="square" rtlCol="0">
            <a:spAutoFit/>
          </a:bodyPr>
          <a:lstStyle/>
          <a:p>
            <a:r>
              <a:rPr lang="en-US" dirty="0"/>
              <a:t>Conceptual Model</a:t>
            </a:r>
          </a:p>
        </p:txBody>
      </p:sp>
      <p:sp>
        <p:nvSpPr>
          <p:cNvPr id="21" name="TextBox 20"/>
          <p:cNvSpPr txBox="1"/>
          <p:nvPr/>
        </p:nvSpPr>
        <p:spPr>
          <a:xfrm>
            <a:off x="4733370" y="5538836"/>
            <a:ext cx="1588705" cy="369332"/>
          </a:xfrm>
          <a:prstGeom prst="rect">
            <a:avLst/>
          </a:prstGeom>
          <a:noFill/>
        </p:spPr>
        <p:txBody>
          <a:bodyPr wrap="none" rtlCol="0">
            <a:spAutoFit/>
          </a:bodyPr>
          <a:lstStyle/>
          <a:p>
            <a:r>
              <a:rPr lang="en-US" dirty="0"/>
              <a:t>Mapping Rules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6900" y="4458500"/>
            <a:ext cx="1426006" cy="154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2494697" y="5996242"/>
            <a:ext cx="1970411" cy="369332"/>
          </a:xfrm>
          <a:prstGeom prst="rect">
            <a:avLst/>
          </a:prstGeom>
          <a:noFill/>
        </p:spPr>
        <p:txBody>
          <a:bodyPr wrap="none" rtlCol="0">
            <a:spAutoFit/>
          </a:bodyPr>
          <a:lstStyle/>
          <a:p>
            <a:r>
              <a:rPr lang="en-US" dirty="0"/>
              <a:t>Information Model</a:t>
            </a:r>
          </a:p>
        </p:txBody>
      </p: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723" y="4195077"/>
            <a:ext cx="1493831" cy="1366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56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Leveraging Federated Information</a:t>
            </a:r>
          </a:p>
        </p:txBody>
      </p:sp>
      <p:sp>
        <p:nvSpPr>
          <p:cNvPr id="4" name="Slide Number Placeholder 3"/>
          <p:cNvSpPr>
            <a:spLocks noGrp="1"/>
          </p:cNvSpPr>
          <p:nvPr>
            <p:ph type="sldNum" sz="quarter" idx="16"/>
          </p:nvPr>
        </p:nvSpPr>
        <p:spPr>
          <a:xfrm>
            <a:off x="7986163" y="6543676"/>
            <a:ext cx="876300" cy="247650"/>
          </a:xfrm>
        </p:spPr>
        <p:txBody>
          <a:bodyPr/>
          <a:lstStyle/>
          <a:p>
            <a:fld id="{987D7693-E132-40A2-A808-4CF056E677D9}" type="slidenum">
              <a:rPr lang="en-US" smtClean="0"/>
              <a:t>9</a:t>
            </a:fld>
            <a:endParaRPr lang="en-US" dirty="0"/>
          </a:p>
        </p:txBody>
      </p:sp>
      <p:pic>
        <p:nvPicPr>
          <p:cNvPr id="24" name="Picture 23">
            <a:extLst>
              <a:ext uri="{FF2B5EF4-FFF2-40B4-BE49-F238E27FC236}">
                <a16:creationId xmlns:a16="http://schemas.microsoft.com/office/drawing/2014/main" id="{232154D3-72E1-4CBA-BEA7-A9753219B1D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8935" y="4434607"/>
            <a:ext cx="1676400" cy="1641028"/>
          </a:xfrm>
          <a:prstGeom prst="rect">
            <a:avLst/>
          </a:prstGeom>
        </p:spPr>
      </p:pic>
      <p:pic>
        <p:nvPicPr>
          <p:cNvPr id="28" name="Picture 27" descr="A close up of a keyboard&#10;&#10;Description generated with very high confidence">
            <a:extLst>
              <a:ext uri="{FF2B5EF4-FFF2-40B4-BE49-F238E27FC236}">
                <a16:creationId xmlns:a16="http://schemas.microsoft.com/office/drawing/2014/main" id="{153EF63E-0D2D-4C11-B86B-1156C2E488C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76050" y="4233863"/>
            <a:ext cx="2514600" cy="1885950"/>
          </a:xfrm>
          <a:prstGeom prst="rect">
            <a:avLst/>
          </a:prstGeom>
        </p:spPr>
      </p:pic>
      <p:sp>
        <p:nvSpPr>
          <p:cNvPr id="29" name="TextBox 28">
            <a:extLst>
              <a:ext uri="{FF2B5EF4-FFF2-40B4-BE49-F238E27FC236}">
                <a16:creationId xmlns:a16="http://schemas.microsoft.com/office/drawing/2014/main" id="{E7A1BC8C-ACB6-4AAE-8ECD-4CE257772194}"/>
              </a:ext>
            </a:extLst>
          </p:cNvPr>
          <p:cNvSpPr txBox="1"/>
          <p:nvPr/>
        </p:nvSpPr>
        <p:spPr>
          <a:xfrm>
            <a:off x="5814463" y="5371966"/>
            <a:ext cx="3048000" cy="230832"/>
          </a:xfrm>
          <a:prstGeom prst="rect">
            <a:avLst/>
          </a:prstGeom>
          <a:noFill/>
        </p:spPr>
        <p:txBody>
          <a:bodyPr wrap="square" rtlCol="0">
            <a:spAutoFit/>
          </a:bodyPr>
          <a:lstStyle/>
          <a:p>
            <a:r>
              <a:rPr lang="en-US" sz="900" dirty="0">
                <a:hlinkClick r:id="rId6" tooltip="https://bccla.org/2016/10/security-canada-information-sharing-act/"/>
              </a:rPr>
              <a:t>T</a:t>
            </a:r>
            <a:endParaRPr lang="en-US" sz="900" dirty="0"/>
          </a:p>
        </p:txBody>
      </p:sp>
      <p:pic>
        <p:nvPicPr>
          <p:cNvPr id="31" name="Picture 30" descr="A close up of a sign&#10;&#10;Description generated with very high confidence">
            <a:extLst>
              <a:ext uri="{FF2B5EF4-FFF2-40B4-BE49-F238E27FC236}">
                <a16:creationId xmlns:a16="http://schemas.microsoft.com/office/drawing/2014/main" id="{9E016784-B465-497F-9174-0DDD0A0054D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07288" y="1670090"/>
            <a:ext cx="2514600" cy="1414463"/>
          </a:xfrm>
          <a:prstGeom prst="rect">
            <a:avLst/>
          </a:prstGeom>
        </p:spPr>
      </p:pic>
      <p:pic>
        <p:nvPicPr>
          <p:cNvPr id="14" name="Picture 13">
            <a:extLst>
              <a:ext uri="{FF2B5EF4-FFF2-40B4-BE49-F238E27FC236}">
                <a16:creationId xmlns:a16="http://schemas.microsoft.com/office/drawing/2014/main" id="{C966C989-8AF1-4F99-8E1C-73918FA92D8D}"/>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78935" y="2660191"/>
            <a:ext cx="1227575" cy="920681"/>
          </a:xfrm>
          <a:prstGeom prst="rect">
            <a:avLst/>
          </a:prstGeom>
        </p:spPr>
      </p:pic>
      <p:pic>
        <p:nvPicPr>
          <p:cNvPr id="34" name="Picture 33" descr="A close up of a street sign&#10;&#10;Description generated with very high confidence">
            <a:extLst>
              <a:ext uri="{FF2B5EF4-FFF2-40B4-BE49-F238E27FC236}">
                <a16:creationId xmlns:a16="http://schemas.microsoft.com/office/drawing/2014/main" id="{9A154CEF-7C88-4B0F-B997-E4C9DC132411}"/>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328442" y="1670090"/>
            <a:ext cx="2448807" cy="1452959"/>
          </a:xfrm>
          <a:prstGeom prst="rect">
            <a:avLst/>
          </a:prstGeom>
        </p:spPr>
      </p:pic>
      <p:pic>
        <p:nvPicPr>
          <p:cNvPr id="40" name="Picture 39" descr="A picture containing LEGO, toy&#10;&#10;Description generated with high confidence">
            <a:extLst>
              <a:ext uri="{FF2B5EF4-FFF2-40B4-BE49-F238E27FC236}">
                <a16:creationId xmlns:a16="http://schemas.microsoft.com/office/drawing/2014/main" id="{C889E131-BD77-4B61-8A63-E18A4A8B95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8400" y="1670090"/>
            <a:ext cx="2762250" cy="1533525"/>
          </a:xfrm>
          <a:prstGeom prst="rect">
            <a:avLst/>
          </a:prstGeom>
        </p:spPr>
      </p:pic>
      <p:pic>
        <p:nvPicPr>
          <p:cNvPr id="41" name="Picture 40">
            <a:extLst>
              <a:ext uri="{FF2B5EF4-FFF2-40B4-BE49-F238E27FC236}">
                <a16:creationId xmlns:a16="http://schemas.microsoft.com/office/drawing/2014/main" id="{3838432A-2303-4910-8EC6-91866715492D}"/>
              </a:ext>
            </a:extLst>
          </p:cNvPr>
          <p:cNvPicPr>
            <a:picLocks noChangeAspect="1"/>
          </p:cNvPicPr>
          <p:nvPr/>
        </p:nvPicPr>
        <p:blipFill>
          <a:blip r:embed="rId14"/>
          <a:stretch>
            <a:fillRect/>
          </a:stretch>
        </p:blipFill>
        <p:spPr>
          <a:xfrm>
            <a:off x="2516922" y="3657600"/>
            <a:ext cx="3529261" cy="2733676"/>
          </a:xfrm>
          <a:prstGeom prst="rect">
            <a:avLst/>
          </a:prstGeom>
          <a:ln w="25400">
            <a:solidFill>
              <a:srgbClr val="00B0F0"/>
            </a:solidFill>
          </a:ln>
        </p:spPr>
      </p:pic>
    </p:spTree>
    <p:extLst>
      <p:ext uri="{BB962C8B-B14F-4D97-AF65-F5344CB8AC3E}">
        <p14:creationId xmlns:p14="http://schemas.microsoft.com/office/powerpoint/2010/main" val="2648047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12639</TotalTime>
  <Words>1410</Words>
  <Application>Microsoft Office PowerPoint</Application>
  <PresentationFormat>On-screen Show (4:3)</PresentationFormat>
  <Paragraphs>317</Paragraphs>
  <Slides>27</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ＭＳ Ｐゴシック</vt:lpstr>
      <vt:lpstr>Arial</vt:lpstr>
      <vt:lpstr>Calibri</vt:lpstr>
      <vt:lpstr>Century Gothic</vt:lpstr>
      <vt:lpstr>Corbel</vt:lpstr>
      <vt:lpstr>Franklin Gothic Book</vt:lpstr>
      <vt:lpstr>Tahoma</vt:lpstr>
      <vt:lpstr>Times New Roman</vt:lpstr>
      <vt:lpstr>Tunga</vt:lpstr>
      <vt:lpstr>Wingdings</vt:lpstr>
      <vt:lpstr>Mylar</vt:lpstr>
      <vt:lpstr>Model Driven Information Sharing and Analytics</vt:lpstr>
      <vt:lpstr>Frictionless World Ideal</vt:lpstr>
      <vt:lpstr>Where are we? How far can we go?</vt:lpstr>
      <vt:lpstr>Semantic Mediation</vt:lpstr>
      <vt:lpstr>Semantic Modeling for Information Federation</vt:lpstr>
      <vt:lpstr>Analogy: Role of the interpreter</vt:lpstr>
      <vt:lpstr>What we expect of interpreters</vt:lpstr>
      <vt:lpstr>Semantic Mediation Reference Models</vt:lpstr>
      <vt:lpstr>Leveraging Federated Information</vt:lpstr>
      <vt:lpstr>Semantic Mediation is being used</vt:lpstr>
      <vt:lpstr>Example: Integrating framework that supports automated data mapping  analytics</vt:lpstr>
      <vt:lpstr>Federating Conceptual Model Inputs</vt:lpstr>
      <vt:lpstr>Federating Information</vt:lpstr>
      <vt:lpstr>PowerPoint Presentation</vt:lpstr>
      <vt:lpstr>Model Driven Architecture (MDA)</vt:lpstr>
      <vt:lpstr>Example: What is a threat actor?</vt:lpstr>
      <vt:lpstr>Data represents concepts</vt:lpstr>
      <vt:lpstr>Example of Mapping Pattern (UML Profile)</vt:lpstr>
      <vt:lpstr>Use Case: Large Company</vt:lpstr>
      <vt:lpstr>Use Case – Critical Infrastructure</vt:lpstr>
      <vt:lpstr>Potential Information Flows</vt:lpstr>
      <vt:lpstr>Example - Snowmageddon</vt:lpstr>
      <vt:lpstr>Who needs to share and analyze storm information?</vt:lpstr>
      <vt:lpstr>Take away</vt:lpstr>
      <vt:lpstr>Who Is OMG?</vt:lpstr>
      <vt:lpstr>Developing Standards</vt:lpstr>
      <vt:lpstr>OMG’s Best-Known Successes</vt:lpstr>
    </vt:vector>
  </TitlesOfParts>
  <Company>Model Driven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AESIG Update</dc:title>
  <dc:creator>Cory Casanave</dc:creator>
  <cp:lastModifiedBy>Cory Casanave</cp:lastModifiedBy>
  <cp:revision>607</cp:revision>
  <cp:lastPrinted>2011-10-30T17:23:59Z</cp:lastPrinted>
  <dcterms:created xsi:type="dcterms:W3CDTF">2011-03-23T03:11:03Z</dcterms:created>
  <dcterms:modified xsi:type="dcterms:W3CDTF">2018-03-22T15:22:09Z</dcterms:modified>
</cp:coreProperties>
</file>